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Vidaloka"/>
      <p:regular r:id="rId68"/>
    </p:embeddedFont>
    <p:embeddedFont>
      <p:font typeface="Tino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Tinos-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Tinos-italic.fntdata"/><Relationship Id="rId70" Type="http://schemas.openxmlformats.org/officeDocument/2006/relationships/font" Target="fonts/Tinos-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Vidaloka-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Tinos-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injabowl.com.sg/wp-content/uploads/2016/04/Tsukiji-Bowl-1280x853.jpg" TargetMode="External"/><Relationship Id="rId3" Type="http://schemas.openxmlformats.org/officeDocument/2006/relationships/hyperlink" Target="https://www.ninjabowl.com.sg/wp-content/uploads/2016/04/Genki-Bowl-1280x853.jpg"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hm-finder-site-production.s3-ap-southeast-1.amazonaws.com/2018/03/ninja-bowl.jpg"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ss.ricemedia.co/wp-content/uploads/2017/02/Rice-Media-Double-Boiled-Xiao-Ya-Tou-Identity-Crisis-1.jpg" TargetMode="External"/><Relationship Id="rId3" Type="http://schemas.openxmlformats.org/officeDocument/2006/relationships/hyperlink" Target="https://fa707ec5abab9620c91c-e087a9513984a31bae18dd7ef8b1f502.ssl.cf1.rackcdn.com/11578235_new-restaurant-xiao-ya-tou-at-6-duxton_7ded02c2_m.jpg?bg=523A47" TargetMode="External"/><Relationship Id="rId4" Type="http://schemas.openxmlformats.org/officeDocument/2006/relationships/hyperlink" Target="https://media-cdn.tripadvisor.com/media/photo-s/0e/b7/ac/da/interior-of-xiao-ya-tou.jp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3.bp.blogspot.com/-OJmJVl_CAk0/WZiYPA5DVHI/AAAAAAAAObU/1GEwuJwNTKEV2omm46x4rOuKdJJNKV4iACLcBGAs/s1600/batch_DSCF5017.JPG" TargetMode="External"/><Relationship Id="rId3" Type="http://schemas.openxmlformats.org/officeDocument/2006/relationships/hyperlink" Target="https://burpple-1.imgix.net/foods/c5b1ba64f9ea3bbb6e1628432_original.?w=645&amp;dpr=1&amp;fit=crop&amp;q=80"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urpple-1.imgix.net/foods/17f3bc8819258d6f01502735_original.?w=645&amp;dpr=1&amp;fit=crop&amp;q=80"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2jzxcrnybzkkt.cloudfront.net/uploads/2018/07/Lokal_Roasted_Half_Kampong_Chi_1532687826.jpg?date=201807231900"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e7c816bf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e7c816b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decide when to show the dashboard.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dd256676c_0_5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dd256676c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e85d9924f_1_3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e85d9924f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e85d9924f_1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e85d9924f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400f2bdd16_3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00f2bdd16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40178de995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0178de99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400f2bdd16_3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00f2bdd16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40178de995_1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0178de99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400f2bdd16_3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00f2bdd16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40178de995_1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0178de995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e85d9924f_1_2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e85d9924f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e7c816bf6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e7c816bf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400f2bdd16_3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00f2bdd1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40178de995_1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0178de99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400f2bdd16_3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00f2bdd16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400f2bdd16_3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00f2bdd16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e85d9924f_1_4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e85d9924f_1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e85d9924f_1_4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e85d9924f_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40228e5a29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0228e5a2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40228e5a2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0228e5a2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4009dfa3d5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009dfa3d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eb3f87518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eb3f8751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e7c816bf6_0_2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e7c816bf6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4009dfa3d5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009dfa3d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e85d9924f_1_4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e85d9924f_1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Must mention that due to the limitation of the data, we can select no more than 3 items, so we cannot replace the thai tea and coffee.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e85d9924f_1_4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e85d9924f_1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eb3f8751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eb3f87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e85d9924f_1_4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e85d9924f_1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400c551a85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00c551a8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401a8436de_3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401a8436d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401a8436de_3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401a8436de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401a8436de_3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401a8436de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dd256676c_0_6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dd256676c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e7c816bf6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e7c816bf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dd256676c_0_6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dd256676c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400c551a85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400c551a8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dd256676c_0_6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dd256676c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400f2bdd16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400f2bdd1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e85d9924f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e85d9924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400c551a85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400c551a8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e809a732a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e809a732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https://www.ninjabowl.com.sg/wp-content/uploads/2016/04/Tsukiji-Bowl-1280x853.jpg</a:t>
            </a:r>
            <a:endParaRPr/>
          </a:p>
          <a:p>
            <a:pPr indent="0" lvl="0" marL="0" rtl="0" algn="l">
              <a:spcBef>
                <a:spcPts val="0"/>
              </a:spcBef>
              <a:spcAft>
                <a:spcPts val="0"/>
              </a:spcAft>
              <a:buNone/>
            </a:pPr>
            <a:r>
              <a:rPr lang="en" u="sng">
                <a:solidFill>
                  <a:schemeClr val="hlink"/>
                </a:solidFill>
                <a:hlinkClick r:id="rId3"/>
              </a:rPr>
              <a:t>https://www.ninjabowl.com.sg/wp-content/uploads/2016/04/Genki-Bowl-1280x853.jpg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400c551a85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400c551a8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http://wattention.com.sg/wp-content/uploads/2016/05/interior-696x463.jpg</a:t>
            </a:r>
            <a:endParaRPr/>
          </a:p>
          <a:p>
            <a:pPr indent="0" lvl="0" marL="0" rtl="0" algn="l">
              <a:spcBef>
                <a:spcPts val="0"/>
              </a:spcBef>
              <a:spcAft>
                <a:spcPts val="0"/>
              </a:spcAft>
              <a:buNone/>
            </a:pPr>
            <a:r>
              <a:rPr lang="en" u="sng">
                <a:solidFill>
                  <a:schemeClr val="hlink"/>
                </a:solidFill>
                <a:hlinkClick r:id="rId2"/>
              </a:rPr>
              <a:t>http://sphm-finder-site-production.s3-ap-southeast-1.amazonaws.com/2018/03/ninja-bowl.jpg</a:t>
            </a:r>
            <a:endParaRPr/>
          </a:p>
          <a:p>
            <a:pPr indent="0" lvl="0" marL="0" rtl="0" algn="l">
              <a:spcBef>
                <a:spcPts val="0"/>
              </a:spcBef>
              <a:spcAft>
                <a:spcPts val="0"/>
              </a:spcAft>
              <a:buNone/>
            </a:pPr>
            <a:r>
              <a:rPr lang="en"/>
              <a:t>https://s3.burpple.com/foods/52a21d58aef7fbc66a1392202_original.?1460456117</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400c551a8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400c551a8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400c551a85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400c551a8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http://css.ricemedia.co/wp-content/uploads/2017/02/Rice-Media-Double-Boiled-Xiao-Ya-Tou-Identity-Crisis-1.jpg</a:t>
            </a:r>
            <a:endParaRPr/>
          </a:p>
          <a:p>
            <a:pPr indent="0" lvl="0" marL="0" rtl="0" algn="l">
              <a:spcBef>
                <a:spcPts val="0"/>
              </a:spcBef>
              <a:spcAft>
                <a:spcPts val="0"/>
              </a:spcAft>
              <a:buNone/>
            </a:pPr>
            <a:r>
              <a:rPr lang="en" u="sng">
                <a:solidFill>
                  <a:schemeClr val="hlink"/>
                </a:solidFill>
                <a:hlinkClick r:id="rId3"/>
              </a:rPr>
              <a:t>https://fa707ec5abab9620c91c-e087a9513984a31bae18dd7ef8b1f502.ssl.cf1.rackcdn.com/11578235_new-restaurant-xiao-ya-tou-at-6-duxton_7ded02c2_m.jpg?bg=523A47</a:t>
            </a:r>
            <a:endParaRPr/>
          </a:p>
          <a:p>
            <a:pPr indent="0" lvl="0" marL="0" rtl="0" algn="l">
              <a:spcBef>
                <a:spcPts val="0"/>
              </a:spcBef>
              <a:spcAft>
                <a:spcPts val="0"/>
              </a:spcAft>
              <a:buNone/>
            </a:pPr>
            <a:r>
              <a:rPr lang="en" u="sng">
                <a:solidFill>
                  <a:schemeClr val="hlink"/>
                </a:solidFill>
                <a:hlinkClick r:id="rId4"/>
              </a:rPr>
              <a:t>https://media-cdn.tripadvisor.com/media/photo-s/0e/b7/ac/da/interior-of-xiao-ya-tou.jpg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e846bff94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e846bff9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400c551a85_0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400c551a8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https://3.bp.blogspot.com/-OJmJVl_CAk0/WZiYPA5DVHI/AAAAAAAAObU/1GEwuJwNTKEV2omm46x4rOuKdJJNKV4iACLcBGAs/s1600/batch_DSCF5017.JPG</a:t>
            </a:r>
            <a:endParaRPr/>
          </a:p>
          <a:p>
            <a:pPr indent="0" lvl="0" marL="0" rtl="0" algn="l">
              <a:spcBef>
                <a:spcPts val="0"/>
              </a:spcBef>
              <a:spcAft>
                <a:spcPts val="0"/>
              </a:spcAft>
              <a:buNone/>
            </a:pPr>
            <a:r>
              <a:rPr lang="en" u="sng">
                <a:solidFill>
                  <a:schemeClr val="hlink"/>
                </a:solidFill>
                <a:hlinkClick r:id="rId3"/>
              </a:rPr>
              <a:t>https://burpple-1.imgix.net/foods/c5b1ba64f9ea3bbb6e1628432_original.?w=645&amp;dpr=1&amp;fit=crop&amp;q=80</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400c551a8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400c551a8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https://burpple-1.imgix.net/foods/17f3bc8819258d6f01502735_original.?w=645&amp;dpr=1&amp;fit=crop&amp;q=80</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400c551a85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400c551a8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400f2bdd1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400f2bdd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400f2bdd16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400f2bdd1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e809a732a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e809a732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https://d2jzxcrnybzkkt.cloudfront.net/uploads/2018/07/Lokal_Roasted_Half_Kampong_Chi_1532687826.jpg?date=201807231900</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400f2bdd16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400f2bdd1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400f2bdd16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400f2bdd1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400f2bdd16_3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400f2bdd16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400f2bdd16_3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400f2bdd16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e846bff94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e846bff9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400f2bdd16_3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400f2bdd16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e7c816bf6_0_5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e7c816bf6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dd256676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dd256676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e846bff94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e846bff9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why you removed some items: become 9 …</a:t>
            </a:r>
            <a:endParaRPr/>
          </a:p>
          <a:p>
            <a:pPr indent="0" lvl="0" marL="0" rtl="0" algn="l">
              <a:spcBef>
                <a:spcPts val="0"/>
              </a:spcBef>
              <a:spcAft>
                <a:spcPts val="0"/>
              </a:spcAft>
              <a:buNone/>
            </a:pPr>
            <a:r>
              <a:rPr lang="en"/>
              <a:t>We don’t have descriptive reviews to come out with insights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e846bff94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e846bff9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e846bff94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e846bff9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looking at the statistics, we moved on to looking at the reviews itself</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2"/>
          <p:cNvSpPr/>
          <p:nvPr/>
        </p:nvSpPr>
        <p:spPr>
          <a:xfrm>
            <a:off x="2918075" y="917875"/>
            <a:ext cx="3307800" cy="3307800"/>
          </a:xfrm>
          <a:prstGeom prst="rect">
            <a:avLst/>
          </a:prstGeom>
          <a:solidFill>
            <a:srgbClr val="9E7C59"/>
          </a:solidFill>
          <a:ln cap="flat" cmpd="sng" w="152400">
            <a:solidFill>
              <a:srgbClr val="FFFFFF"/>
            </a:solidFill>
            <a:prstDash val="solid"/>
            <a:miter lim="8000"/>
            <a:headEnd len="sm" w="sm" type="none"/>
            <a:tailEnd len="sm" w="sm" type="none"/>
          </a:ln>
          <a:effectLst>
            <a:outerShdw blurRad="214313"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217625" y="1206625"/>
            <a:ext cx="2708700" cy="27303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FFFFFF"/>
              </a:buClr>
              <a:buSzPts val="3000"/>
              <a:buNone/>
              <a:defRPr sz="3000">
                <a:solidFill>
                  <a:srgbClr val="FFFFFF"/>
                </a:solidFill>
              </a:defRPr>
            </a:lvl1pPr>
            <a:lvl2pPr lvl="1" algn="ctr">
              <a:spcBef>
                <a:spcPts val="0"/>
              </a:spcBef>
              <a:spcAft>
                <a:spcPts val="0"/>
              </a:spcAft>
              <a:buClr>
                <a:srgbClr val="FFFFFF"/>
              </a:buClr>
              <a:buSzPts val="3000"/>
              <a:buNone/>
              <a:defRPr sz="3000">
                <a:solidFill>
                  <a:srgbClr val="FFFFFF"/>
                </a:solidFill>
              </a:defRPr>
            </a:lvl2pPr>
            <a:lvl3pPr lvl="2" algn="ctr">
              <a:spcBef>
                <a:spcPts val="0"/>
              </a:spcBef>
              <a:spcAft>
                <a:spcPts val="0"/>
              </a:spcAft>
              <a:buClr>
                <a:srgbClr val="FFFFFF"/>
              </a:buClr>
              <a:buSzPts val="3000"/>
              <a:buNone/>
              <a:defRPr sz="3000">
                <a:solidFill>
                  <a:srgbClr val="FFFFFF"/>
                </a:solidFill>
              </a:defRPr>
            </a:lvl3pPr>
            <a:lvl4pPr lvl="3" algn="ctr">
              <a:spcBef>
                <a:spcPts val="0"/>
              </a:spcBef>
              <a:spcAft>
                <a:spcPts val="0"/>
              </a:spcAft>
              <a:buClr>
                <a:srgbClr val="FFFFFF"/>
              </a:buClr>
              <a:buSzPts val="3000"/>
              <a:buNone/>
              <a:defRPr sz="3000">
                <a:solidFill>
                  <a:srgbClr val="FFFFFF"/>
                </a:solidFill>
              </a:defRPr>
            </a:lvl4pPr>
            <a:lvl5pPr lvl="4" algn="ctr">
              <a:spcBef>
                <a:spcPts val="0"/>
              </a:spcBef>
              <a:spcAft>
                <a:spcPts val="0"/>
              </a:spcAft>
              <a:buClr>
                <a:srgbClr val="FFFFFF"/>
              </a:buClr>
              <a:buSzPts val="3000"/>
              <a:buNone/>
              <a:defRPr sz="3000">
                <a:solidFill>
                  <a:srgbClr val="FFFFFF"/>
                </a:solidFill>
              </a:defRPr>
            </a:lvl5pPr>
            <a:lvl6pPr lvl="5" algn="ctr">
              <a:spcBef>
                <a:spcPts val="0"/>
              </a:spcBef>
              <a:spcAft>
                <a:spcPts val="0"/>
              </a:spcAft>
              <a:buClr>
                <a:srgbClr val="FFFFFF"/>
              </a:buClr>
              <a:buSzPts val="3000"/>
              <a:buNone/>
              <a:defRPr sz="3000">
                <a:solidFill>
                  <a:srgbClr val="FFFFFF"/>
                </a:solidFill>
              </a:defRPr>
            </a:lvl6pPr>
            <a:lvl7pPr lvl="6" algn="ctr">
              <a:spcBef>
                <a:spcPts val="0"/>
              </a:spcBef>
              <a:spcAft>
                <a:spcPts val="0"/>
              </a:spcAft>
              <a:buClr>
                <a:srgbClr val="FFFFFF"/>
              </a:buClr>
              <a:buSzPts val="3000"/>
              <a:buNone/>
              <a:defRPr sz="3000">
                <a:solidFill>
                  <a:srgbClr val="FFFFFF"/>
                </a:solidFill>
              </a:defRPr>
            </a:lvl7pPr>
            <a:lvl8pPr lvl="7" algn="ctr">
              <a:spcBef>
                <a:spcPts val="0"/>
              </a:spcBef>
              <a:spcAft>
                <a:spcPts val="0"/>
              </a:spcAft>
              <a:buClr>
                <a:srgbClr val="FFFFFF"/>
              </a:buClr>
              <a:buSzPts val="3000"/>
              <a:buNone/>
              <a:defRPr sz="3000">
                <a:solidFill>
                  <a:srgbClr val="FFFFFF"/>
                </a:solidFill>
              </a:defRPr>
            </a:lvl8pPr>
            <a:lvl9pPr lvl="8" algn="ctr">
              <a:spcBef>
                <a:spcPts val="0"/>
              </a:spcBef>
              <a:spcAft>
                <a:spcPts val="0"/>
              </a:spcAft>
              <a:buClr>
                <a:srgbClr val="FFFFFF"/>
              </a:buClr>
              <a:buSzPts val="3000"/>
              <a:buNone/>
              <a:defRPr sz="30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ntainer" type="blank">
  <p:cSld name="BLANK">
    <p:spTree>
      <p:nvGrpSpPr>
        <p:cNvPr id="77" name="Shape 77"/>
        <p:cNvGrpSpPr/>
        <p:nvPr/>
      </p:nvGrpSpPr>
      <p:grpSpPr>
        <a:xfrm>
          <a:off x="0" y="0"/>
          <a:ext cx="0" cy="0"/>
          <a:chOff x="0" y="0"/>
          <a:chExt cx="0" cy="0"/>
        </a:xfrm>
      </p:grpSpPr>
      <p:sp>
        <p:nvSpPr>
          <p:cNvPr id="78" name="Google Shape;78;p11"/>
          <p:cNvSpPr/>
          <p:nvPr/>
        </p:nvSpPr>
        <p:spPr>
          <a:xfrm>
            <a:off x="554700" y="544650"/>
            <a:ext cx="8034600" cy="4054200"/>
          </a:xfrm>
          <a:prstGeom prst="rect">
            <a:avLst/>
          </a:prstGeom>
          <a:solidFill>
            <a:srgbClr val="EFEFEF"/>
          </a:solidFill>
          <a:ln cap="flat" cmpd="sng" w="114300">
            <a:solidFill>
              <a:srgbClr val="FFFFFF"/>
            </a:solidFill>
            <a:prstDash val="solid"/>
            <a:miter lim="8000"/>
            <a:headEnd len="sm" w="sm" type="none"/>
            <a:tailEnd len="sm" w="sm" type="none"/>
          </a:ln>
          <a:effectLst>
            <a:outerShdw blurRad="214313" rotWithShape="0" algn="bl" dir="5400000" dist="95250">
              <a:srgbClr val="000000">
                <a:alpha val="3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1"/>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80" name="Shape 80"/>
        <p:cNvGrpSpPr/>
        <p:nvPr/>
      </p:nvGrpSpPr>
      <p:grpSpPr>
        <a:xfrm>
          <a:off x="0" y="0"/>
          <a:ext cx="0" cy="0"/>
          <a:chOff x="0" y="0"/>
          <a:chExt cx="0" cy="0"/>
        </a:xfrm>
      </p:grpSpPr>
      <p:sp>
        <p:nvSpPr>
          <p:cNvPr id="81" name="Google Shape;81;p12"/>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82" name="Google Shape;82;p12"/>
          <p:cNvGrpSpPr/>
          <p:nvPr/>
        </p:nvGrpSpPr>
        <p:grpSpPr>
          <a:xfrm>
            <a:off x="4414050" y="4579950"/>
            <a:ext cx="315900" cy="98400"/>
            <a:chOff x="4414050" y="1436450"/>
            <a:chExt cx="315900" cy="98400"/>
          </a:xfrm>
        </p:grpSpPr>
        <p:cxnSp>
          <p:nvCxnSpPr>
            <p:cNvPr id="83" name="Google Shape;83;p12"/>
            <p:cNvCxnSpPr/>
            <p:nvPr/>
          </p:nvCxnSpPr>
          <p:spPr>
            <a:xfrm>
              <a:off x="4414050" y="1485650"/>
              <a:ext cx="315900" cy="0"/>
            </a:xfrm>
            <a:prstGeom prst="straightConnector1">
              <a:avLst/>
            </a:prstGeom>
            <a:noFill/>
            <a:ln cap="flat" cmpd="sng" w="9525">
              <a:solidFill>
                <a:srgbClr val="FFFFFF"/>
              </a:solidFill>
              <a:prstDash val="solid"/>
              <a:round/>
              <a:headEnd len="med" w="med" type="oval"/>
              <a:tailEnd len="med" w="med" type="oval"/>
            </a:ln>
          </p:spPr>
        </p:cxnSp>
        <p:sp>
          <p:nvSpPr>
            <p:cNvPr id="84" name="Google Shape;84;p12"/>
            <p:cNvSpPr/>
            <p:nvPr/>
          </p:nvSpPr>
          <p:spPr>
            <a:xfrm>
              <a:off x="4522800" y="1436450"/>
              <a:ext cx="98400" cy="98400"/>
            </a:xfrm>
            <a:prstGeom prst="diamond">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rame">
  <p:cSld name="BLANK_1_1">
    <p:spTree>
      <p:nvGrpSpPr>
        <p:cNvPr id="85" name="Shape 85"/>
        <p:cNvGrpSpPr/>
        <p:nvPr/>
      </p:nvGrpSpPr>
      <p:grpSpPr>
        <a:xfrm>
          <a:off x="0" y="0"/>
          <a:ext cx="0" cy="0"/>
          <a:chOff x="0" y="0"/>
          <a:chExt cx="0" cy="0"/>
        </a:xfrm>
      </p:grpSpPr>
      <p:sp>
        <p:nvSpPr>
          <p:cNvPr id="86" name="Google Shape;86;p13"/>
          <p:cNvSpPr/>
          <p:nvPr/>
        </p:nvSpPr>
        <p:spPr>
          <a:xfrm>
            <a:off x="0" y="0"/>
            <a:ext cx="9144000" cy="5143500"/>
          </a:xfrm>
          <a:prstGeom prst="frame">
            <a:avLst>
              <a:gd fmla="val 10576" name="adj1"/>
            </a:avLst>
          </a:prstGeom>
          <a:solidFill>
            <a:srgbClr val="1A0808">
              <a:alpha val="30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13"/>
          <p:cNvPicPr preferRelativeResize="0"/>
          <p:nvPr/>
        </p:nvPicPr>
        <p:blipFill>
          <a:blip r:embed="rId2">
            <a:alphaModFix/>
          </a:blip>
          <a:stretch>
            <a:fillRect/>
          </a:stretch>
        </p:blipFill>
        <p:spPr>
          <a:xfrm>
            <a:off x="147750" y="224000"/>
            <a:ext cx="8848500" cy="4712100"/>
          </a:xfrm>
          <a:prstGeom prst="frame">
            <a:avLst>
              <a:gd fmla="val 7899" name="adj1"/>
            </a:avLst>
          </a:prstGeom>
          <a:noFill/>
          <a:ln>
            <a:noFill/>
          </a:ln>
        </p:spPr>
      </p:pic>
      <p:sp>
        <p:nvSpPr>
          <p:cNvPr id="88" name="Google Shape;88;p13"/>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89" name="Google Shape;89;p13"/>
          <p:cNvSpPr/>
          <p:nvPr/>
        </p:nvSpPr>
        <p:spPr>
          <a:xfrm>
            <a:off x="554700" y="544650"/>
            <a:ext cx="8034600" cy="4054200"/>
          </a:xfrm>
          <a:prstGeom prst="rect">
            <a:avLst/>
          </a:prstGeom>
          <a:noFill/>
          <a:ln cap="flat" cmpd="sng" w="1143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p:nvPr/>
        </p:nvSpPr>
        <p:spPr>
          <a:xfrm>
            <a:off x="2918075" y="917875"/>
            <a:ext cx="3307800" cy="3307800"/>
          </a:xfrm>
          <a:prstGeom prst="rect">
            <a:avLst/>
          </a:prstGeom>
          <a:solidFill>
            <a:srgbClr val="9E7C59"/>
          </a:solidFill>
          <a:ln cap="flat" cmpd="sng" w="152400">
            <a:solidFill>
              <a:srgbClr val="FFFFFF"/>
            </a:solidFill>
            <a:prstDash val="solid"/>
            <a:miter lim="8000"/>
            <a:headEnd len="sm" w="sm" type="none"/>
            <a:tailEnd len="sm" w="sm" type="none"/>
          </a:ln>
          <a:effectLst>
            <a:outerShdw blurRad="214313"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type="ctrTitle"/>
          </p:nvPr>
        </p:nvSpPr>
        <p:spPr>
          <a:xfrm>
            <a:off x="3258675" y="1643125"/>
            <a:ext cx="26268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16" name="Google Shape;16;p3"/>
          <p:cNvSpPr txBox="1"/>
          <p:nvPr>
            <p:ph idx="1" type="subTitle"/>
          </p:nvPr>
        </p:nvSpPr>
        <p:spPr>
          <a:xfrm>
            <a:off x="3258675" y="3068654"/>
            <a:ext cx="26268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1400"/>
              <a:buNone/>
              <a:defRPr i="1" sz="1400">
                <a:solidFill>
                  <a:srgbClr val="FFFFFF"/>
                </a:solidFill>
              </a:defRPr>
            </a:lvl1pPr>
            <a:lvl2pPr lvl="1" rtl="0" algn="ctr">
              <a:spcBef>
                <a:spcPts val="0"/>
              </a:spcBef>
              <a:spcAft>
                <a:spcPts val="0"/>
              </a:spcAft>
              <a:buClr>
                <a:srgbClr val="FFFFFF"/>
              </a:buClr>
              <a:buSzPts val="1400"/>
              <a:buNone/>
              <a:defRPr i="1" sz="1400">
                <a:solidFill>
                  <a:srgbClr val="FFFFFF"/>
                </a:solidFill>
              </a:defRPr>
            </a:lvl2pPr>
            <a:lvl3pPr lvl="2" rtl="0" algn="ctr">
              <a:spcBef>
                <a:spcPts val="0"/>
              </a:spcBef>
              <a:spcAft>
                <a:spcPts val="0"/>
              </a:spcAft>
              <a:buClr>
                <a:srgbClr val="FFFFFF"/>
              </a:buClr>
              <a:buSzPts val="1400"/>
              <a:buNone/>
              <a:defRPr i="1" sz="1400">
                <a:solidFill>
                  <a:srgbClr val="FFFFFF"/>
                </a:solidFill>
              </a:defRPr>
            </a:lvl3pPr>
            <a:lvl4pPr lvl="3" rtl="0" algn="ctr">
              <a:spcBef>
                <a:spcPts val="0"/>
              </a:spcBef>
              <a:spcAft>
                <a:spcPts val="0"/>
              </a:spcAft>
              <a:buClr>
                <a:srgbClr val="FFFFFF"/>
              </a:buClr>
              <a:buSzPts val="1400"/>
              <a:buNone/>
              <a:defRPr i="1" sz="1400">
                <a:solidFill>
                  <a:srgbClr val="FFFFFF"/>
                </a:solidFill>
              </a:defRPr>
            </a:lvl4pPr>
            <a:lvl5pPr lvl="4" rtl="0" algn="ctr">
              <a:spcBef>
                <a:spcPts val="0"/>
              </a:spcBef>
              <a:spcAft>
                <a:spcPts val="0"/>
              </a:spcAft>
              <a:buClr>
                <a:srgbClr val="FFFFFF"/>
              </a:buClr>
              <a:buSzPts val="1400"/>
              <a:buNone/>
              <a:defRPr i="1" sz="1400">
                <a:solidFill>
                  <a:srgbClr val="FFFFFF"/>
                </a:solidFill>
              </a:defRPr>
            </a:lvl5pPr>
            <a:lvl6pPr lvl="5" rtl="0" algn="ctr">
              <a:spcBef>
                <a:spcPts val="0"/>
              </a:spcBef>
              <a:spcAft>
                <a:spcPts val="0"/>
              </a:spcAft>
              <a:buClr>
                <a:srgbClr val="FFFFFF"/>
              </a:buClr>
              <a:buSzPts val="1400"/>
              <a:buNone/>
              <a:defRPr i="1" sz="1400">
                <a:solidFill>
                  <a:srgbClr val="FFFFFF"/>
                </a:solidFill>
              </a:defRPr>
            </a:lvl6pPr>
            <a:lvl7pPr lvl="6" rtl="0" algn="ctr">
              <a:spcBef>
                <a:spcPts val="0"/>
              </a:spcBef>
              <a:spcAft>
                <a:spcPts val="0"/>
              </a:spcAft>
              <a:buClr>
                <a:srgbClr val="FFFFFF"/>
              </a:buClr>
              <a:buSzPts val="1400"/>
              <a:buNone/>
              <a:defRPr i="1" sz="1400">
                <a:solidFill>
                  <a:srgbClr val="FFFFFF"/>
                </a:solidFill>
              </a:defRPr>
            </a:lvl7pPr>
            <a:lvl8pPr lvl="7" rtl="0" algn="ctr">
              <a:spcBef>
                <a:spcPts val="0"/>
              </a:spcBef>
              <a:spcAft>
                <a:spcPts val="0"/>
              </a:spcAft>
              <a:buClr>
                <a:srgbClr val="FFFFFF"/>
              </a:buClr>
              <a:buSzPts val="1400"/>
              <a:buNone/>
              <a:defRPr i="1" sz="1400">
                <a:solidFill>
                  <a:srgbClr val="FFFFFF"/>
                </a:solidFill>
              </a:defRPr>
            </a:lvl8pPr>
            <a:lvl9pPr lvl="8" rtl="0" algn="ctr">
              <a:spcBef>
                <a:spcPts val="0"/>
              </a:spcBef>
              <a:spcAft>
                <a:spcPts val="0"/>
              </a:spcAft>
              <a:buClr>
                <a:srgbClr val="FFFFFF"/>
              </a:buClr>
              <a:buSzPts val="1400"/>
              <a:buNone/>
              <a:defRPr i="1" sz="1400">
                <a:solidFill>
                  <a:srgbClr val="FFFFFF"/>
                </a:solidFill>
              </a:defRPr>
            </a:lvl9pPr>
          </a:lstStyle>
          <a:p/>
        </p:txBody>
      </p:sp>
      <p:grpSp>
        <p:nvGrpSpPr>
          <p:cNvPr id="17" name="Google Shape;17;p3"/>
          <p:cNvGrpSpPr/>
          <p:nvPr/>
        </p:nvGrpSpPr>
        <p:grpSpPr>
          <a:xfrm>
            <a:off x="4414050" y="2903550"/>
            <a:ext cx="315900" cy="98400"/>
            <a:chOff x="4414050" y="1436450"/>
            <a:chExt cx="315900" cy="98400"/>
          </a:xfrm>
        </p:grpSpPr>
        <p:cxnSp>
          <p:nvCxnSpPr>
            <p:cNvPr id="18" name="Google Shape;18;p3"/>
            <p:cNvCxnSpPr/>
            <p:nvPr/>
          </p:nvCxnSpPr>
          <p:spPr>
            <a:xfrm>
              <a:off x="4414050" y="1485650"/>
              <a:ext cx="315900" cy="0"/>
            </a:xfrm>
            <a:prstGeom prst="straightConnector1">
              <a:avLst/>
            </a:prstGeom>
            <a:noFill/>
            <a:ln cap="flat" cmpd="sng" w="9525">
              <a:solidFill>
                <a:srgbClr val="FFFFFF"/>
              </a:solidFill>
              <a:prstDash val="solid"/>
              <a:round/>
              <a:headEnd len="med" w="med" type="oval"/>
              <a:tailEnd len="med" w="med" type="oval"/>
            </a:ln>
          </p:spPr>
        </p:cxnSp>
        <p:sp>
          <p:nvSpPr>
            <p:cNvPr id="19" name="Google Shape;19;p3"/>
            <p:cNvSpPr/>
            <p:nvPr/>
          </p:nvSpPr>
          <p:spPr>
            <a:xfrm>
              <a:off x="4522800" y="1436450"/>
              <a:ext cx="98400" cy="98400"/>
            </a:xfrm>
            <a:prstGeom prst="diamond">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rgbClr val="473D37"/>
        </a:solidFill>
      </p:bgPr>
    </p:bg>
    <p:spTree>
      <p:nvGrpSpPr>
        <p:cNvPr id="20" name="Shape 20"/>
        <p:cNvGrpSpPr/>
        <p:nvPr/>
      </p:nvGrpSpPr>
      <p:grpSpPr>
        <a:xfrm>
          <a:off x="0" y="0"/>
          <a:ext cx="0" cy="0"/>
          <a:chOff x="0" y="0"/>
          <a:chExt cx="0" cy="0"/>
        </a:xfrm>
      </p:grpSpPr>
      <p:sp>
        <p:nvSpPr>
          <p:cNvPr id="21" name="Google Shape;21;p4"/>
          <p:cNvSpPr/>
          <p:nvPr/>
        </p:nvSpPr>
        <p:spPr>
          <a:xfrm>
            <a:off x="2682794" y="682601"/>
            <a:ext cx="3778500" cy="3778500"/>
          </a:xfrm>
          <a:prstGeom prst="rect">
            <a:avLst/>
          </a:prstGeom>
          <a:solidFill>
            <a:srgbClr val="9E7C59"/>
          </a:solidFill>
          <a:ln cap="flat" cmpd="sng" w="152400">
            <a:solidFill>
              <a:srgbClr val="FFFFFF"/>
            </a:solidFill>
            <a:prstDash val="solid"/>
            <a:miter lim="8000"/>
            <a:headEnd len="sm" w="sm" type="none"/>
            <a:tailEnd len="sm" w="sm" type="none"/>
          </a:ln>
          <a:effectLst>
            <a:outerShdw blurRad="214313"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idx="1" type="body"/>
          </p:nvPr>
        </p:nvSpPr>
        <p:spPr>
          <a:xfrm>
            <a:off x="2971400" y="1313275"/>
            <a:ext cx="3201300" cy="2528100"/>
          </a:xfrm>
          <a:prstGeom prst="rect">
            <a:avLst/>
          </a:prstGeom>
        </p:spPr>
        <p:txBody>
          <a:bodyPr anchorCtr="0" anchor="ctr" bIns="91425" lIns="91425" spcFirstLastPara="1" rIns="91425" wrap="square" tIns="91425">
            <a:noAutofit/>
          </a:bodyPr>
          <a:lstStyle>
            <a:lvl1pPr indent="-368300" lvl="0" marL="457200" rtl="0" algn="ctr">
              <a:spcBef>
                <a:spcPts val="600"/>
              </a:spcBef>
              <a:spcAft>
                <a:spcPts val="0"/>
              </a:spcAft>
              <a:buClr>
                <a:srgbClr val="FFFFFF"/>
              </a:buClr>
              <a:buSzPts val="2200"/>
              <a:buChar char="⬗"/>
              <a:defRPr i="1">
                <a:solidFill>
                  <a:srgbClr val="FFFFFF"/>
                </a:solidFill>
              </a:defRPr>
            </a:lvl1pPr>
            <a:lvl2pPr indent="-368300" lvl="1" marL="914400" rtl="0" algn="ctr">
              <a:spcBef>
                <a:spcPts val="0"/>
              </a:spcBef>
              <a:spcAft>
                <a:spcPts val="0"/>
              </a:spcAft>
              <a:buClr>
                <a:srgbClr val="FFFFFF"/>
              </a:buClr>
              <a:buSzPts val="2200"/>
              <a:buChar char="◇"/>
              <a:defRPr i="1">
                <a:solidFill>
                  <a:srgbClr val="FFFFFF"/>
                </a:solidFill>
              </a:defRPr>
            </a:lvl2pPr>
            <a:lvl3pPr indent="-368300" lvl="2" marL="1371600" rtl="0" algn="ctr">
              <a:spcBef>
                <a:spcPts val="0"/>
              </a:spcBef>
              <a:spcAft>
                <a:spcPts val="0"/>
              </a:spcAft>
              <a:buClr>
                <a:srgbClr val="FFFFFF"/>
              </a:buClr>
              <a:buSzPts val="2200"/>
              <a:buChar char="◇"/>
              <a:defRPr i="1">
                <a:solidFill>
                  <a:srgbClr val="FFFFFF"/>
                </a:solidFill>
              </a:defRPr>
            </a:lvl3pPr>
            <a:lvl4pPr indent="-368300" lvl="3" marL="1828800" rtl="0" algn="ctr">
              <a:spcBef>
                <a:spcPts val="0"/>
              </a:spcBef>
              <a:spcAft>
                <a:spcPts val="0"/>
              </a:spcAft>
              <a:buClr>
                <a:srgbClr val="FFFFFF"/>
              </a:buClr>
              <a:buSzPts val="2200"/>
              <a:buChar char="◇"/>
              <a:defRPr i="1">
                <a:solidFill>
                  <a:srgbClr val="FFFFFF"/>
                </a:solidFill>
              </a:defRPr>
            </a:lvl4pPr>
            <a:lvl5pPr indent="-368300" lvl="4" marL="2286000" rtl="0" algn="ctr">
              <a:spcBef>
                <a:spcPts val="0"/>
              </a:spcBef>
              <a:spcAft>
                <a:spcPts val="0"/>
              </a:spcAft>
              <a:buClr>
                <a:srgbClr val="FFFFFF"/>
              </a:buClr>
              <a:buSzPts val="2200"/>
              <a:buChar char="◇"/>
              <a:defRPr i="1">
                <a:solidFill>
                  <a:srgbClr val="FFFFFF"/>
                </a:solidFill>
              </a:defRPr>
            </a:lvl5pPr>
            <a:lvl6pPr indent="-368300" lvl="5" marL="2743200" rtl="0" algn="ctr">
              <a:spcBef>
                <a:spcPts val="0"/>
              </a:spcBef>
              <a:spcAft>
                <a:spcPts val="0"/>
              </a:spcAft>
              <a:buClr>
                <a:srgbClr val="FFFFFF"/>
              </a:buClr>
              <a:buSzPts val="2200"/>
              <a:buChar char="◇"/>
              <a:defRPr i="1">
                <a:solidFill>
                  <a:srgbClr val="FFFFFF"/>
                </a:solidFill>
              </a:defRPr>
            </a:lvl6pPr>
            <a:lvl7pPr indent="-368300" lvl="6" marL="3200400" rtl="0" algn="ctr">
              <a:spcBef>
                <a:spcPts val="0"/>
              </a:spcBef>
              <a:spcAft>
                <a:spcPts val="0"/>
              </a:spcAft>
              <a:buClr>
                <a:srgbClr val="FFFFFF"/>
              </a:buClr>
              <a:buSzPts val="2200"/>
              <a:buChar char="◇"/>
              <a:defRPr i="1">
                <a:solidFill>
                  <a:srgbClr val="FFFFFF"/>
                </a:solidFill>
              </a:defRPr>
            </a:lvl7pPr>
            <a:lvl8pPr indent="-368300" lvl="7" marL="3657600" rtl="0" algn="ctr">
              <a:spcBef>
                <a:spcPts val="0"/>
              </a:spcBef>
              <a:spcAft>
                <a:spcPts val="0"/>
              </a:spcAft>
              <a:buClr>
                <a:srgbClr val="FFFFFF"/>
              </a:buClr>
              <a:buSzPts val="2200"/>
              <a:buChar char="◇"/>
              <a:defRPr i="1">
                <a:solidFill>
                  <a:srgbClr val="FFFFFF"/>
                </a:solidFill>
              </a:defRPr>
            </a:lvl8pPr>
            <a:lvl9pPr indent="-368300" lvl="8" marL="4114800" algn="ctr">
              <a:spcBef>
                <a:spcPts val="0"/>
              </a:spcBef>
              <a:spcAft>
                <a:spcPts val="0"/>
              </a:spcAft>
              <a:buClr>
                <a:srgbClr val="FFFFFF"/>
              </a:buClr>
              <a:buSzPts val="2200"/>
              <a:buChar char="◇"/>
              <a:defRPr i="1">
                <a:solidFill>
                  <a:srgbClr val="FFFFFF"/>
                </a:solidFill>
              </a:defRPr>
            </a:lvl9pPr>
          </a:lstStyle>
          <a:p/>
        </p:txBody>
      </p:sp>
      <p:sp>
        <p:nvSpPr>
          <p:cNvPr id="23" name="Google Shape;23;p4"/>
          <p:cNvSpPr txBox="1"/>
          <p:nvPr/>
        </p:nvSpPr>
        <p:spPr>
          <a:xfrm>
            <a:off x="3593400" y="70516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FFFFFF"/>
                </a:solidFill>
                <a:latin typeface="Tinos"/>
                <a:ea typeface="Tinos"/>
                <a:cs typeface="Tinos"/>
                <a:sym typeface="Tinos"/>
              </a:rPr>
              <a:t>“</a:t>
            </a:r>
            <a:endParaRPr sz="6000">
              <a:solidFill>
                <a:srgbClr val="FFFFFF"/>
              </a:solidFill>
              <a:latin typeface="Tinos"/>
              <a:ea typeface="Tinos"/>
              <a:cs typeface="Tinos"/>
              <a:sym typeface="Tinos"/>
            </a:endParaRPr>
          </a:p>
        </p:txBody>
      </p:sp>
      <p:sp>
        <p:nvSpPr>
          <p:cNvPr id="24" name="Google Shape;24;p4"/>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25" name="Google Shape;25;p4"/>
          <p:cNvGrpSpPr/>
          <p:nvPr/>
        </p:nvGrpSpPr>
        <p:grpSpPr>
          <a:xfrm>
            <a:off x="4414050" y="4046550"/>
            <a:ext cx="315900" cy="98400"/>
            <a:chOff x="4414050" y="1436450"/>
            <a:chExt cx="315900" cy="98400"/>
          </a:xfrm>
        </p:grpSpPr>
        <p:cxnSp>
          <p:nvCxnSpPr>
            <p:cNvPr id="26" name="Google Shape;26;p4"/>
            <p:cNvCxnSpPr/>
            <p:nvPr/>
          </p:nvCxnSpPr>
          <p:spPr>
            <a:xfrm>
              <a:off x="4414050" y="1485650"/>
              <a:ext cx="315900" cy="0"/>
            </a:xfrm>
            <a:prstGeom prst="straightConnector1">
              <a:avLst/>
            </a:prstGeom>
            <a:noFill/>
            <a:ln cap="flat" cmpd="sng" w="9525">
              <a:solidFill>
                <a:srgbClr val="FFFFFF"/>
              </a:solidFill>
              <a:prstDash val="solid"/>
              <a:round/>
              <a:headEnd len="med" w="med" type="oval"/>
              <a:tailEnd len="med" w="med" type="oval"/>
            </a:ln>
          </p:spPr>
        </p:cxnSp>
        <p:sp>
          <p:nvSpPr>
            <p:cNvPr id="27" name="Google Shape;27;p4"/>
            <p:cNvSpPr/>
            <p:nvPr/>
          </p:nvSpPr>
          <p:spPr>
            <a:xfrm>
              <a:off x="4522800" y="1436450"/>
              <a:ext cx="98400" cy="98400"/>
            </a:xfrm>
            <a:prstGeom prst="diamond">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solidFill>
          <a:srgbClr val="9E7C59"/>
        </a:solidFill>
      </p:bgPr>
    </p:bg>
    <p:spTree>
      <p:nvGrpSpPr>
        <p:cNvPr id="28" name="Shape 28"/>
        <p:cNvGrpSpPr/>
        <p:nvPr/>
      </p:nvGrpSpPr>
      <p:grpSpPr>
        <a:xfrm>
          <a:off x="0" y="0"/>
          <a:ext cx="0" cy="0"/>
          <a:chOff x="0" y="0"/>
          <a:chExt cx="0" cy="0"/>
        </a:xfrm>
      </p:grpSpPr>
      <p:sp>
        <p:nvSpPr>
          <p:cNvPr id="29" name="Google Shape;29;p5"/>
          <p:cNvSpPr/>
          <p:nvPr/>
        </p:nvSpPr>
        <p:spPr>
          <a:xfrm>
            <a:off x="554700" y="544650"/>
            <a:ext cx="8034600" cy="4054200"/>
          </a:xfrm>
          <a:prstGeom prst="rect">
            <a:avLst/>
          </a:prstGeom>
          <a:solidFill>
            <a:srgbClr val="EFEFEF"/>
          </a:solidFill>
          <a:ln cap="flat" cmpd="sng" w="114300">
            <a:solidFill>
              <a:srgbClr val="FFFFFF"/>
            </a:solidFill>
            <a:prstDash val="solid"/>
            <a:miter lim="8000"/>
            <a:headEnd len="sm" w="sm" type="none"/>
            <a:tailEnd len="sm" w="sm" type="none"/>
          </a:ln>
          <a:effectLst>
            <a:outerShdw blurRad="214313" rotWithShape="0" algn="bl" dir="5400000" dist="95250">
              <a:srgbClr val="000000">
                <a:alpha val="3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txBox="1"/>
          <p:nvPr>
            <p:ph type="title"/>
          </p:nvPr>
        </p:nvSpPr>
        <p:spPr>
          <a:xfrm>
            <a:off x="902900" y="742300"/>
            <a:ext cx="7338300" cy="6072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 name="Google Shape;31;p5"/>
          <p:cNvSpPr txBox="1"/>
          <p:nvPr>
            <p:ph idx="1" type="body"/>
          </p:nvPr>
        </p:nvSpPr>
        <p:spPr>
          <a:xfrm>
            <a:off x="902900" y="1598734"/>
            <a:ext cx="7338300" cy="2638500"/>
          </a:xfrm>
          <a:prstGeom prst="rect">
            <a:avLst/>
          </a:prstGeom>
        </p:spPr>
        <p:txBody>
          <a:bodyPr anchorCtr="0" anchor="t" bIns="91425" lIns="91425" spcFirstLastPara="1" rIns="91425" wrap="square" tIns="91425">
            <a:noAutofit/>
          </a:bodyPr>
          <a:lstStyle>
            <a:lvl1pPr indent="-368300" lvl="0" marL="457200">
              <a:spcBef>
                <a:spcPts val="600"/>
              </a:spcBef>
              <a:spcAft>
                <a:spcPts val="0"/>
              </a:spcAft>
              <a:buClr>
                <a:srgbClr val="9E7C59"/>
              </a:buClr>
              <a:buSzPts val="22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32" name="Google Shape;32;p5"/>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33" name="Google Shape;33;p5"/>
          <p:cNvGrpSpPr/>
          <p:nvPr/>
        </p:nvGrpSpPr>
        <p:grpSpPr>
          <a:xfrm>
            <a:off x="4414050" y="1316883"/>
            <a:ext cx="315900" cy="98400"/>
            <a:chOff x="4414050" y="1436450"/>
            <a:chExt cx="315900" cy="98400"/>
          </a:xfrm>
        </p:grpSpPr>
        <p:cxnSp>
          <p:nvCxnSpPr>
            <p:cNvPr id="34" name="Google Shape;34;p5"/>
            <p:cNvCxnSpPr/>
            <p:nvPr/>
          </p:nvCxnSpPr>
          <p:spPr>
            <a:xfrm>
              <a:off x="4414050" y="1485650"/>
              <a:ext cx="315900" cy="0"/>
            </a:xfrm>
            <a:prstGeom prst="straightConnector1">
              <a:avLst/>
            </a:prstGeom>
            <a:noFill/>
            <a:ln cap="flat" cmpd="sng" w="9525">
              <a:solidFill>
                <a:srgbClr val="9E7C59"/>
              </a:solidFill>
              <a:prstDash val="solid"/>
              <a:round/>
              <a:headEnd len="med" w="med" type="oval"/>
              <a:tailEnd len="med" w="med" type="oval"/>
            </a:ln>
          </p:spPr>
        </p:cxnSp>
        <p:sp>
          <p:nvSpPr>
            <p:cNvPr id="35" name="Google Shape;35;p5"/>
            <p:cNvSpPr/>
            <p:nvPr/>
          </p:nvSpPr>
          <p:spPr>
            <a:xfrm>
              <a:off x="4522800" y="1436450"/>
              <a:ext cx="98400" cy="98400"/>
            </a:xfrm>
            <a:prstGeom prst="diamond">
              <a:avLst/>
            </a:prstGeom>
            <a:noFill/>
            <a:ln cap="flat" cmpd="sng" w="9525">
              <a:solidFill>
                <a:srgbClr val="9E7C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half slide">
  <p:cSld name="TITLE_AND_BODY_1">
    <p:bg>
      <p:bgPr>
        <a:solidFill>
          <a:srgbClr val="9E7C59"/>
        </a:solidFill>
      </p:bgPr>
    </p:bg>
    <p:spTree>
      <p:nvGrpSpPr>
        <p:cNvPr id="36" name="Shape 36"/>
        <p:cNvGrpSpPr/>
        <p:nvPr/>
      </p:nvGrpSpPr>
      <p:grpSpPr>
        <a:xfrm>
          <a:off x="0" y="0"/>
          <a:ext cx="0" cy="0"/>
          <a:chOff x="0" y="0"/>
          <a:chExt cx="0" cy="0"/>
        </a:xfrm>
      </p:grpSpPr>
      <p:sp>
        <p:nvSpPr>
          <p:cNvPr id="37" name="Google Shape;37;p6"/>
          <p:cNvSpPr/>
          <p:nvPr/>
        </p:nvSpPr>
        <p:spPr>
          <a:xfrm>
            <a:off x="554700" y="544650"/>
            <a:ext cx="4025400" cy="4054200"/>
          </a:xfrm>
          <a:prstGeom prst="rect">
            <a:avLst/>
          </a:prstGeom>
          <a:solidFill>
            <a:srgbClr val="EFEFEF"/>
          </a:solidFill>
          <a:ln cap="flat" cmpd="sng" w="114300">
            <a:solidFill>
              <a:srgbClr val="FFFFFF"/>
            </a:solidFill>
            <a:prstDash val="solid"/>
            <a:miter lim="8000"/>
            <a:headEnd len="sm" w="sm" type="none"/>
            <a:tailEnd len="sm" w="sm" type="none"/>
          </a:ln>
          <a:effectLst>
            <a:outerShdw blurRad="214313" rotWithShape="0" algn="bl" dir="5400000" dist="95250">
              <a:srgbClr val="000000">
                <a:alpha val="3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
          <p:cNvSpPr txBox="1"/>
          <p:nvPr>
            <p:ph type="title"/>
          </p:nvPr>
        </p:nvSpPr>
        <p:spPr>
          <a:xfrm>
            <a:off x="902900" y="742300"/>
            <a:ext cx="3291600" cy="6072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9" name="Google Shape;39;p6"/>
          <p:cNvSpPr txBox="1"/>
          <p:nvPr>
            <p:ph idx="1" type="body"/>
          </p:nvPr>
        </p:nvSpPr>
        <p:spPr>
          <a:xfrm>
            <a:off x="902900" y="1598730"/>
            <a:ext cx="3291600" cy="2638500"/>
          </a:xfrm>
          <a:prstGeom prst="rect">
            <a:avLst/>
          </a:prstGeom>
        </p:spPr>
        <p:txBody>
          <a:bodyPr anchorCtr="0" anchor="t" bIns="91425" lIns="91425" spcFirstLastPara="1" rIns="91425" wrap="square" tIns="91425">
            <a:noAutofit/>
          </a:bodyPr>
          <a:lstStyle>
            <a:lvl1pPr indent="-368300" lvl="0" marL="457200" rtl="0">
              <a:spcBef>
                <a:spcPts val="600"/>
              </a:spcBef>
              <a:spcAft>
                <a:spcPts val="0"/>
              </a:spcAft>
              <a:buClr>
                <a:srgbClr val="9E7C59"/>
              </a:buClr>
              <a:buSzPts val="22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68300" lvl="3" marL="1828800" rtl="0">
              <a:spcBef>
                <a:spcPts val="0"/>
              </a:spcBef>
              <a:spcAft>
                <a:spcPts val="0"/>
              </a:spcAft>
              <a:buSzPts val="2200"/>
              <a:buChar char="◇"/>
              <a:defRPr/>
            </a:lvl4pPr>
            <a:lvl5pPr indent="-368300" lvl="4" marL="2286000" rtl="0">
              <a:spcBef>
                <a:spcPts val="0"/>
              </a:spcBef>
              <a:spcAft>
                <a:spcPts val="0"/>
              </a:spcAft>
              <a:buSzPts val="2200"/>
              <a:buChar char="◇"/>
              <a:defRPr/>
            </a:lvl5pPr>
            <a:lvl6pPr indent="-368300" lvl="5" marL="2743200" rtl="0">
              <a:spcBef>
                <a:spcPts val="0"/>
              </a:spcBef>
              <a:spcAft>
                <a:spcPts val="0"/>
              </a:spcAft>
              <a:buSzPts val="2200"/>
              <a:buChar char="◇"/>
              <a:defRPr/>
            </a:lvl6pPr>
            <a:lvl7pPr indent="-368300" lvl="6" marL="3200400" rtl="0">
              <a:spcBef>
                <a:spcPts val="0"/>
              </a:spcBef>
              <a:spcAft>
                <a:spcPts val="0"/>
              </a:spcAft>
              <a:buSzPts val="2200"/>
              <a:buChar char="◇"/>
              <a:defRPr/>
            </a:lvl7pPr>
            <a:lvl8pPr indent="-368300" lvl="7" marL="3657600" rtl="0">
              <a:spcBef>
                <a:spcPts val="0"/>
              </a:spcBef>
              <a:spcAft>
                <a:spcPts val="0"/>
              </a:spcAft>
              <a:buSzPts val="2200"/>
              <a:buChar char="◇"/>
              <a:defRPr/>
            </a:lvl8pPr>
            <a:lvl9pPr indent="-368300" lvl="8" marL="4114800" rtl="0">
              <a:spcBef>
                <a:spcPts val="0"/>
              </a:spcBef>
              <a:spcAft>
                <a:spcPts val="0"/>
              </a:spcAft>
              <a:buSzPts val="2200"/>
              <a:buChar char="◇"/>
              <a:defRPr/>
            </a:lvl9pPr>
          </a:lstStyle>
          <a:p/>
        </p:txBody>
      </p:sp>
      <p:sp>
        <p:nvSpPr>
          <p:cNvPr id="40" name="Google Shape;40;p6"/>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41" name="Google Shape;41;p6"/>
          <p:cNvGrpSpPr/>
          <p:nvPr/>
        </p:nvGrpSpPr>
        <p:grpSpPr>
          <a:xfrm>
            <a:off x="2409450" y="1316883"/>
            <a:ext cx="315900" cy="98400"/>
            <a:chOff x="4414050" y="1436450"/>
            <a:chExt cx="315900" cy="98400"/>
          </a:xfrm>
        </p:grpSpPr>
        <p:cxnSp>
          <p:nvCxnSpPr>
            <p:cNvPr id="42" name="Google Shape;42;p6"/>
            <p:cNvCxnSpPr/>
            <p:nvPr/>
          </p:nvCxnSpPr>
          <p:spPr>
            <a:xfrm>
              <a:off x="4414050" y="1485650"/>
              <a:ext cx="315900" cy="0"/>
            </a:xfrm>
            <a:prstGeom prst="straightConnector1">
              <a:avLst/>
            </a:prstGeom>
            <a:noFill/>
            <a:ln cap="flat" cmpd="sng" w="9525">
              <a:solidFill>
                <a:srgbClr val="9E7C59"/>
              </a:solidFill>
              <a:prstDash val="solid"/>
              <a:round/>
              <a:headEnd len="med" w="med" type="oval"/>
              <a:tailEnd len="med" w="med" type="oval"/>
            </a:ln>
          </p:spPr>
        </p:cxnSp>
        <p:sp>
          <p:nvSpPr>
            <p:cNvPr id="43" name="Google Shape;43;p6"/>
            <p:cNvSpPr/>
            <p:nvPr/>
          </p:nvSpPr>
          <p:spPr>
            <a:xfrm>
              <a:off x="4522800" y="1436450"/>
              <a:ext cx="98400" cy="98400"/>
            </a:xfrm>
            <a:prstGeom prst="diamond">
              <a:avLst/>
            </a:prstGeom>
            <a:noFill/>
            <a:ln cap="flat" cmpd="sng" w="9525">
              <a:solidFill>
                <a:srgbClr val="9E7C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4" name="Shape 44"/>
        <p:cNvGrpSpPr/>
        <p:nvPr/>
      </p:nvGrpSpPr>
      <p:grpSpPr>
        <a:xfrm>
          <a:off x="0" y="0"/>
          <a:ext cx="0" cy="0"/>
          <a:chOff x="0" y="0"/>
          <a:chExt cx="0" cy="0"/>
        </a:xfrm>
      </p:grpSpPr>
      <p:sp>
        <p:nvSpPr>
          <p:cNvPr id="45" name="Google Shape;45;p7"/>
          <p:cNvSpPr/>
          <p:nvPr/>
        </p:nvSpPr>
        <p:spPr>
          <a:xfrm>
            <a:off x="554700" y="544650"/>
            <a:ext cx="8034600" cy="4054200"/>
          </a:xfrm>
          <a:prstGeom prst="rect">
            <a:avLst/>
          </a:prstGeom>
          <a:solidFill>
            <a:srgbClr val="EFEFEF"/>
          </a:solidFill>
          <a:ln cap="flat" cmpd="sng" w="114300">
            <a:solidFill>
              <a:srgbClr val="FFFFFF"/>
            </a:solidFill>
            <a:prstDash val="solid"/>
            <a:miter lim="8000"/>
            <a:headEnd len="sm" w="sm" type="none"/>
            <a:tailEnd len="sm" w="sm" type="none"/>
          </a:ln>
          <a:effectLst>
            <a:outerShdw blurRad="214313" rotWithShape="0" algn="bl" dir="5400000" dist="95250">
              <a:srgbClr val="000000">
                <a:alpha val="3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7"/>
          <p:cNvGrpSpPr/>
          <p:nvPr/>
        </p:nvGrpSpPr>
        <p:grpSpPr>
          <a:xfrm>
            <a:off x="4414050" y="1316883"/>
            <a:ext cx="315900" cy="98400"/>
            <a:chOff x="4414050" y="1436450"/>
            <a:chExt cx="315900" cy="98400"/>
          </a:xfrm>
        </p:grpSpPr>
        <p:cxnSp>
          <p:nvCxnSpPr>
            <p:cNvPr id="47" name="Google Shape;47;p7"/>
            <p:cNvCxnSpPr/>
            <p:nvPr/>
          </p:nvCxnSpPr>
          <p:spPr>
            <a:xfrm>
              <a:off x="4414050" y="1485650"/>
              <a:ext cx="315900" cy="0"/>
            </a:xfrm>
            <a:prstGeom prst="straightConnector1">
              <a:avLst/>
            </a:prstGeom>
            <a:noFill/>
            <a:ln cap="flat" cmpd="sng" w="9525">
              <a:solidFill>
                <a:srgbClr val="9E7C59"/>
              </a:solidFill>
              <a:prstDash val="solid"/>
              <a:round/>
              <a:headEnd len="med" w="med" type="oval"/>
              <a:tailEnd len="med" w="med" type="oval"/>
            </a:ln>
          </p:spPr>
        </p:cxnSp>
        <p:sp>
          <p:nvSpPr>
            <p:cNvPr id="48" name="Google Shape;48;p7"/>
            <p:cNvSpPr/>
            <p:nvPr/>
          </p:nvSpPr>
          <p:spPr>
            <a:xfrm>
              <a:off x="4522800" y="1436450"/>
              <a:ext cx="98400" cy="98400"/>
            </a:xfrm>
            <a:prstGeom prst="diamond">
              <a:avLst/>
            </a:prstGeom>
            <a:noFill/>
            <a:ln cap="flat" cmpd="sng" w="9525">
              <a:solidFill>
                <a:srgbClr val="9E7C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7"/>
          <p:cNvSpPr txBox="1"/>
          <p:nvPr>
            <p:ph type="title"/>
          </p:nvPr>
        </p:nvSpPr>
        <p:spPr>
          <a:xfrm>
            <a:off x="902900" y="742300"/>
            <a:ext cx="7338300" cy="6072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50" name="Google Shape;50;p7"/>
          <p:cNvSpPr txBox="1"/>
          <p:nvPr>
            <p:ph idx="1" type="body"/>
          </p:nvPr>
        </p:nvSpPr>
        <p:spPr>
          <a:xfrm>
            <a:off x="902825" y="1600600"/>
            <a:ext cx="3561900" cy="28917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51" name="Google Shape;51;p7"/>
          <p:cNvSpPr txBox="1"/>
          <p:nvPr>
            <p:ph idx="2" type="body"/>
          </p:nvPr>
        </p:nvSpPr>
        <p:spPr>
          <a:xfrm>
            <a:off x="4679246" y="1600600"/>
            <a:ext cx="3561900" cy="28917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52" name="Google Shape;52;p7"/>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53" name="Shape 53"/>
        <p:cNvGrpSpPr/>
        <p:nvPr/>
      </p:nvGrpSpPr>
      <p:grpSpPr>
        <a:xfrm>
          <a:off x="0" y="0"/>
          <a:ext cx="0" cy="0"/>
          <a:chOff x="0" y="0"/>
          <a:chExt cx="0" cy="0"/>
        </a:xfrm>
      </p:grpSpPr>
      <p:sp>
        <p:nvSpPr>
          <p:cNvPr id="54" name="Google Shape;54;p8"/>
          <p:cNvSpPr/>
          <p:nvPr/>
        </p:nvSpPr>
        <p:spPr>
          <a:xfrm>
            <a:off x="554700" y="544650"/>
            <a:ext cx="8034600" cy="4054200"/>
          </a:xfrm>
          <a:prstGeom prst="rect">
            <a:avLst/>
          </a:prstGeom>
          <a:solidFill>
            <a:srgbClr val="EFEFEF"/>
          </a:solidFill>
          <a:ln cap="flat" cmpd="sng" w="114300">
            <a:solidFill>
              <a:srgbClr val="FFFFFF"/>
            </a:solidFill>
            <a:prstDash val="solid"/>
            <a:miter lim="8000"/>
            <a:headEnd len="sm" w="sm" type="none"/>
            <a:tailEnd len="sm" w="sm" type="none"/>
          </a:ln>
          <a:effectLst>
            <a:outerShdw blurRad="214313" rotWithShape="0" algn="bl" dir="5400000" dist="95250">
              <a:srgbClr val="000000">
                <a:alpha val="3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8"/>
          <p:cNvGrpSpPr/>
          <p:nvPr/>
        </p:nvGrpSpPr>
        <p:grpSpPr>
          <a:xfrm>
            <a:off x="4414050" y="1316883"/>
            <a:ext cx="315900" cy="98400"/>
            <a:chOff x="4414050" y="1436450"/>
            <a:chExt cx="315900" cy="98400"/>
          </a:xfrm>
        </p:grpSpPr>
        <p:cxnSp>
          <p:nvCxnSpPr>
            <p:cNvPr id="56" name="Google Shape;56;p8"/>
            <p:cNvCxnSpPr/>
            <p:nvPr/>
          </p:nvCxnSpPr>
          <p:spPr>
            <a:xfrm>
              <a:off x="4414050" y="1485650"/>
              <a:ext cx="315900" cy="0"/>
            </a:xfrm>
            <a:prstGeom prst="straightConnector1">
              <a:avLst/>
            </a:prstGeom>
            <a:noFill/>
            <a:ln cap="flat" cmpd="sng" w="9525">
              <a:solidFill>
                <a:srgbClr val="9E7C59"/>
              </a:solidFill>
              <a:prstDash val="solid"/>
              <a:round/>
              <a:headEnd len="med" w="med" type="oval"/>
              <a:tailEnd len="med" w="med" type="oval"/>
            </a:ln>
          </p:spPr>
        </p:cxnSp>
        <p:sp>
          <p:nvSpPr>
            <p:cNvPr id="57" name="Google Shape;57;p8"/>
            <p:cNvSpPr/>
            <p:nvPr/>
          </p:nvSpPr>
          <p:spPr>
            <a:xfrm>
              <a:off x="4522800" y="1436450"/>
              <a:ext cx="98400" cy="98400"/>
            </a:xfrm>
            <a:prstGeom prst="diamond">
              <a:avLst/>
            </a:prstGeom>
            <a:noFill/>
            <a:ln cap="flat" cmpd="sng" w="9525">
              <a:solidFill>
                <a:srgbClr val="9E7C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8"/>
          <p:cNvSpPr txBox="1"/>
          <p:nvPr>
            <p:ph type="title"/>
          </p:nvPr>
        </p:nvSpPr>
        <p:spPr>
          <a:xfrm>
            <a:off x="902900" y="742300"/>
            <a:ext cx="7338300" cy="6072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59" name="Google Shape;59;p8"/>
          <p:cNvSpPr txBox="1"/>
          <p:nvPr>
            <p:ph idx="1" type="body"/>
          </p:nvPr>
        </p:nvSpPr>
        <p:spPr>
          <a:xfrm>
            <a:off x="902900" y="1592400"/>
            <a:ext cx="2365200" cy="28650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60" name="Google Shape;60;p8"/>
          <p:cNvSpPr txBox="1"/>
          <p:nvPr>
            <p:ph idx="2" type="body"/>
          </p:nvPr>
        </p:nvSpPr>
        <p:spPr>
          <a:xfrm>
            <a:off x="3389475" y="1592400"/>
            <a:ext cx="2365200" cy="28650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61" name="Google Shape;61;p8"/>
          <p:cNvSpPr txBox="1"/>
          <p:nvPr>
            <p:ph idx="3" type="body"/>
          </p:nvPr>
        </p:nvSpPr>
        <p:spPr>
          <a:xfrm>
            <a:off x="5876050" y="1592400"/>
            <a:ext cx="2365200" cy="28650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62" name="Google Shape;62;p8"/>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9"/>
          <p:cNvSpPr/>
          <p:nvPr/>
        </p:nvSpPr>
        <p:spPr>
          <a:xfrm>
            <a:off x="554700" y="544650"/>
            <a:ext cx="8034600" cy="4054200"/>
          </a:xfrm>
          <a:prstGeom prst="rect">
            <a:avLst/>
          </a:prstGeom>
          <a:solidFill>
            <a:srgbClr val="EFEFEF"/>
          </a:solidFill>
          <a:ln cap="flat" cmpd="sng" w="114300">
            <a:solidFill>
              <a:srgbClr val="FFFFFF"/>
            </a:solidFill>
            <a:prstDash val="solid"/>
            <a:miter lim="8000"/>
            <a:headEnd len="sm" w="sm" type="none"/>
            <a:tailEnd len="sm" w="sm" type="none"/>
          </a:ln>
          <a:effectLst>
            <a:outerShdw blurRad="214313" rotWithShape="0" algn="bl" dir="5400000" dist="95250">
              <a:srgbClr val="000000">
                <a:alpha val="3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 name="Google Shape;65;p9"/>
          <p:cNvGrpSpPr/>
          <p:nvPr/>
        </p:nvGrpSpPr>
        <p:grpSpPr>
          <a:xfrm>
            <a:off x="4414050" y="1316883"/>
            <a:ext cx="315900" cy="98400"/>
            <a:chOff x="4414050" y="1436450"/>
            <a:chExt cx="315900" cy="98400"/>
          </a:xfrm>
        </p:grpSpPr>
        <p:cxnSp>
          <p:nvCxnSpPr>
            <p:cNvPr id="66" name="Google Shape;66;p9"/>
            <p:cNvCxnSpPr/>
            <p:nvPr/>
          </p:nvCxnSpPr>
          <p:spPr>
            <a:xfrm>
              <a:off x="4414050" y="1485650"/>
              <a:ext cx="315900" cy="0"/>
            </a:xfrm>
            <a:prstGeom prst="straightConnector1">
              <a:avLst/>
            </a:prstGeom>
            <a:noFill/>
            <a:ln cap="flat" cmpd="sng" w="9525">
              <a:solidFill>
                <a:srgbClr val="9E7C59"/>
              </a:solidFill>
              <a:prstDash val="solid"/>
              <a:round/>
              <a:headEnd len="med" w="med" type="oval"/>
              <a:tailEnd len="med" w="med" type="oval"/>
            </a:ln>
          </p:spPr>
        </p:cxnSp>
        <p:sp>
          <p:nvSpPr>
            <p:cNvPr id="67" name="Google Shape;67;p9"/>
            <p:cNvSpPr/>
            <p:nvPr/>
          </p:nvSpPr>
          <p:spPr>
            <a:xfrm>
              <a:off x="4522800" y="1436450"/>
              <a:ext cx="98400" cy="98400"/>
            </a:xfrm>
            <a:prstGeom prst="diamond">
              <a:avLst/>
            </a:prstGeom>
            <a:noFill/>
            <a:ln cap="flat" cmpd="sng" w="9525">
              <a:solidFill>
                <a:srgbClr val="9E7C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9"/>
          <p:cNvSpPr txBox="1"/>
          <p:nvPr>
            <p:ph type="title"/>
          </p:nvPr>
        </p:nvSpPr>
        <p:spPr>
          <a:xfrm>
            <a:off x="902900" y="742300"/>
            <a:ext cx="7338300" cy="6072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69" name="Google Shape;69;p9"/>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p:nvPr/>
        </p:nvSpPr>
        <p:spPr>
          <a:xfrm>
            <a:off x="554700" y="544650"/>
            <a:ext cx="8034600" cy="4054200"/>
          </a:xfrm>
          <a:prstGeom prst="rect">
            <a:avLst/>
          </a:prstGeom>
          <a:solidFill>
            <a:srgbClr val="EFEFEF"/>
          </a:solidFill>
          <a:ln cap="flat" cmpd="sng" w="114300">
            <a:solidFill>
              <a:srgbClr val="FFFFFF"/>
            </a:solidFill>
            <a:prstDash val="solid"/>
            <a:miter lim="8000"/>
            <a:headEnd len="sm" w="sm" type="none"/>
            <a:tailEnd len="sm" w="sm" type="none"/>
          </a:ln>
          <a:effectLst>
            <a:outerShdw blurRad="214313" rotWithShape="0" algn="bl" dir="5400000" dist="95250">
              <a:srgbClr val="000000">
                <a:alpha val="3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10"/>
          <p:cNvGrpSpPr/>
          <p:nvPr/>
        </p:nvGrpSpPr>
        <p:grpSpPr>
          <a:xfrm>
            <a:off x="4414050" y="3983883"/>
            <a:ext cx="315900" cy="98400"/>
            <a:chOff x="4414050" y="1436450"/>
            <a:chExt cx="315900" cy="98400"/>
          </a:xfrm>
        </p:grpSpPr>
        <p:cxnSp>
          <p:nvCxnSpPr>
            <p:cNvPr id="73" name="Google Shape;73;p10"/>
            <p:cNvCxnSpPr/>
            <p:nvPr/>
          </p:nvCxnSpPr>
          <p:spPr>
            <a:xfrm>
              <a:off x="4414050" y="1485650"/>
              <a:ext cx="315900" cy="0"/>
            </a:xfrm>
            <a:prstGeom prst="straightConnector1">
              <a:avLst/>
            </a:prstGeom>
            <a:noFill/>
            <a:ln cap="flat" cmpd="sng" w="9525">
              <a:solidFill>
                <a:srgbClr val="9E7C59"/>
              </a:solidFill>
              <a:prstDash val="solid"/>
              <a:round/>
              <a:headEnd len="med" w="med" type="oval"/>
              <a:tailEnd len="med" w="med" type="oval"/>
            </a:ln>
          </p:spPr>
        </p:cxnSp>
        <p:sp>
          <p:nvSpPr>
            <p:cNvPr id="74" name="Google Shape;74;p10"/>
            <p:cNvSpPr/>
            <p:nvPr/>
          </p:nvSpPr>
          <p:spPr>
            <a:xfrm>
              <a:off x="4522800" y="1436450"/>
              <a:ext cx="98400" cy="98400"/>
            </a:xfrm>
            <a:prstGeom prst="diamond">
              <a:avLst/>
            </a:prstGeom>
            <a:noFill/>
            <a:ln cap="flat" cmpd="sng" w="9525">
              <a:solidFill>
                <a:srgbClr val="9E7C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10"/>
          <p:cNvSpPr txBox="1"/>
          <p:nvPr>
            <p:ph idx="1" type="body"/>
          </p:nvPr>
        </p:nvSpPr>
        <p:spPr>
          <a:xfrm>
            <a:off x="853650" y="3965517"/>
            <a:ext cx="7436700" cy="519600"/>
          </a:xfrm>
          <a:prstGeom prst="rect">
            <a:avLst/>
          </a:prstGeom>
        </p:spPr>
        <p:txBody>
          <a:bodyPr anchorCtr="0" anchor="b" bIns="91425" lIns="91425" spcFirstLastPara="1" rIns="91425" wrap="square" tIns="91425">
            <a:noAutofit/>
          </a:bodyPr>
          <a:lstStyle>
            <a:lvl1pPr indent="-228600" lvl="0" marL="457200" algn="ctr">
              <a:spcBef>
                <a:spcPts val="360"/>
              </a:spcBef>
              <a:spcAft>
                <a:spcPts val="0"/>
              </a:spcAft>
              <a:buClr>
                <a:srgbClr val="666666"/>
              </a:buClr>
              <a:buSzPts val="1400"/>
              <a:buNone/>
              <a:defRPr sz="1400">
                <a:solidFill>
                  <a:srgbClr val="666666"/>
                </a:solidFill>
              </a:defRPr>
            </a:lvl1pPr>
          </a:lstStyle>
          <a:p/>
        </p:txBody>
      </p:sp>
      <p:sp>
        <p:nvSpPr>
          <p:cNvPr id="76" name="Google Shape;76;p10"/>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9E7C59"/>
        </a:solidFill>
      </p:bgPr>
    </p:bg>
    <p:spTree>
      <p:nvGrpSpPr>
        <p:cNvPr id="5" name="Shape 5"/>
        <p:cNvGrpSpPr/>
        <p:nvPr/>
      </p:nvGrpSpPr>
      <p:grpSpPr>
        <a:xfrm>
          <a:off x="0" y="0"/>
          <a:ext cx="0" cy="0"/>
          <a:chOff x="0" y="0"/>
          <a:chExt cx="0" cy="0"/>
        </a:xfrm>
      </p:grpSpPr>
      <p:sp>
        <p:nvSpPr>
          <p:cNvPr id="6" name="Google Shape;6;p1"/>
          <p:cNvSpPr/>
          <p:nvPr/>
        </p:nvSpPr>
        <p:spPr>
          <a:xfrm>
            <a:off x="0" y="0"/>
            <a:ext cx="9144000" cy="5143488"/>
          </a:xfrm>
          <a:custGeom>
            <a:rect b="b" l="l" r="r" t="t"/>
            <a:pathLst>
              <a:path extrusionOk="0" h="160734" w="285750">
                <a:moveTo>
                  <a:pt x="1116" y="0"/>
                </a:moveTo>
                <a:lnTo>
                  <a:pt x="0" y="1116"/>
                </a:lnTo>
                <a:lnTo>
                  <a:pt x="0" y="1563"/>
                </a:lnTo>
                <a:lnTo>
                  <a:pt x="1563" y="0"/>
                </a:lnTo>
                <a:close/>
                <a:moveTo>
                  <a:pt x="7367" y="0"/>
                </a:moveTo>
                <a:lnTo>
                  <a:pt x="0" y="7367"/>
                </a:lnTo>
                <a:lnTo>
                  <a:pt x="0" y="7813"/>
                </a:lnTo>
                <a:lnTo>
                  <a:pt x="7813" y="0"/>
                </a:lnTo>
                <a:close/>
                <a:moveTo>
                  <a:pt x="13618" y="0"/>
                </a:moveTo>
                <a:lnTo>
                  <a:pt x="0" y="13618"/>
                </a:lnTo>
                <a:lnTo>
                  <a:pt x="0" y="14064"/>
                </a:lnTo>
                <a:lnTo>
                  <a:pt x="14064" y="0"/>
                </a:lnTo>
                <a:close/>
                <a:moveTo>
                  <a:pt x="19869" y="0"/>
                </a:moveTo>
                <a:lnTo>
                  <a:pt x="0" y="19869"/>
                </a:lnTo>
                <a:lnTo>
                  <a:pt x="0" y="20315"/>
                </a:lnTo>
                <a:lnTo>
                  <a:pt x="20315" y="0"/>
                </a:lnTo>
                <a:close/>
                <a:moveTo>
                  <a:pt x="26119" y="0"/>
                </a:moveTo>
                <a:lnTo>
                  <a:pt x="0" y="26119"/>
                </a:lnTo>
                <a:lnTo>
                  <a:pt x="0" y="26566"/>
                </a:lnTo>
                <a:lnTo>
                  <a:pt x="26566" y="0"/>
                </a:lnTo>
                <a:close/>
                <a:moveTo>
                  <a:pt x="32370" y="0"/>
                </a:moveTo>
                <a:lnTo>
                  <a:pt x="0" y="32370"/>
                </a:lnTo>
                <a:lnTo>
                  <a:pt x="0" y="32817"/>
                </a:lnTo>
                <a:lnTo>
                  <a:pt x="32817" y="0"/>
                </a:lnTo>
                <a:close/>
                <a:moveTo>
                  <a:pt x="38621" y="0"/>
                </a:moveTo>
                <a:lnTo>
                  <a:pt x="0" y="38621"/>
                </a:lnTo>
                <a:lnTo>
                  <a:pt x="0" y="39067"/>
                </a:lnTo>
                <a:lnTo>
                  <a:pt x="39067" y="0"/>
                </a:lnTo>
                <a:close/>
                <a:moveTo>
                  <a:pt x="44872" y="0"/>
                </a:moveTo>
                <a:lnTo>
                  <a:pt x="0" y="44872"/>
                </a:lnTo>
                <a:lnTo>
                  <a:pt x="0" y="45318"/>
                </a:lnTo>
                <a:lnTo>
                  <a:pt x="45318" y="0"/>
                </a:lnTo>
                <a:close/>
                <a:moveTo>
                  <a:pt x="51122" y="0"/>
                </a:moveTo>
                <a:lnTo>
                  <a:pt x="0" y="51122"/>
                </a:lnTo>
                <a:lnTo>
                  <a:pt x="0" y="51569"/>
                </a:lnTo>
                <a:lnTo>
                  <a:pt x="51569" y="0"/>
                </a:lnTo>
                <a:close/>
                <a:moveTo>
                  <a:pt x="57373" y="0"/>
                </a:moveTo>
                <a:lnTo>
                  <a:pt x="0" y="57373"/>
                </a:lnTo>
                <a:lnTo>
                  <a:pt x="0" y="57820"/>
                </a:lnTo>
                <a:lnTo>
                  <a:pt x="57820" y="0"/>
                </a:lnTo>
                <a:close/>
                <a:moveTo>
                  <a:pt x="63624" y="0"/>
                </a:moveTo>
                <a:lnTo>
                  <a:pt x="0" y="63624"/>
                </a:lnTo>
                <a:lnTo>
                  <a:pt x="0" y="64070"/>
                </a:lnTo>
                <a:lnTo>
                  <a:pt x="64071" y="0"/>
                </a:lnTo>
                <a:close/>
                <a:moveTo>
                  <a:pt x="69875" y="0"/>
                </a:moveTo>
                <a:lnTo>
                  <a:pt x="0" y="69875"/>
                </a:lnTo>
                <a:lnTo>
                  <a:pt x="0" y="70321"/>
                </a:lnTo>
                <a:lnTo>
                  <a:pt x="70321" y="0"/>
                </a:lnTo>
                <a:close/>
                <a:moveTo>
                  <a:pt x="76126" y="0"/>
                </a:moveTo>
                <a:lnTo>
                  <a:pt x="0" y="76125"/>
                </a:lnTo>
                <a:lnTo>
                  <a:pt x="0" y="76572"/>
                </a:lnTo>
                <a:lnTo>
                  <a:pt x="76572" y="0"/>
                </a:lnTo>
                <a:close/>
                <a:moveTo>
                  <a:pt x="82376" y="0"/>
                </a:moveTo>
                <a:lnTo>
                  <a:pt x="0" y="82376"/>
                </a:lnTo>
                <a:lnTo>
                  <a:pt x="0" y="82823"/>
                </a:lnTo>
                <a:lnTo>
                  <a:pt x="82823" y="0"/>
                </a:lnTo>
                <a:close/>
                <a:moveTo>
                  <a:pt x="88627" y="0"/>
                </a:moveTo>
                <a:lnTo>
                  <a:pt x="0" y="88627"/>
                </a:lnTo>
                <a:lnTo>
                  <a:pt x="0" y="89073"/>
                </a:lnTo>
                <a:lnTo>
                  <a:pt x="89074" y="0"/>
                </a:lnTo>
                <a:close/>
                <a:moveTo>
                  <a:pt x="94878" y="0"/>
                </a:moveTo>
                <a:lnTo>
                  <a:pt x="0" y="94878"/>
                </a:lnTo>
                <a:lnTo>
                  <a:pt x="0" y="95324"/>
                </a:lnTo>
                <a:lnTo>
                  <a:pt x="95324" y="0"/>
                </a:lnTo>
                <a:close/>
                <a:moveTo>
                  <a:pt x="101129" y="0"/>
                </a:moveTo>
                <a:lnTo>
                  <a:pt x="0" y="101128"/>
                </a:lnTo>
                <a:lnTo>
                  <a:pt x="0" y="101575"/>
                </a:lnTo>
                <a:lnTo>
                  <a:pt x="101575" y="0"/>
                </a:lnTo>
                <a:close/>
                <a:moveTo>
                  <a:pt x="107379" y="0"/>
                </a:moveTo>
                <a:lnTo>
                  <a:pt x="0" y="107379"/>
                </a:lnTo>
                <a:lnTo>
                  <a:pt x="0" y="107826"/>
                </a:lnTo>
                <a:lnTo>
                  <a:pt x="107826" y="0"/>
                </a:lnTo>
                <a:close/>
                <a:moveTo>
                  <a:pt x="113630" y="0"/>
                </a:moveTo>
                <a:lnTo>
                  <a:pt x="0" y="113630"/>
                </a:lnTo>
                <a:lnTo>
                  <a:pt x="0" y="114076"/>
                </a:lnTo>
                <a:lnTo>
                  <a:pt x="114077" y="0"/>
                </a:lnTo>
                <a:close/>
                <a:moveTo>
                  <a:pt x="119881" y="0"/>
                </a:moveTo>
                <a:lnTo>
                  <a:pt x="0" y="119881"/>
                </a:lnTo>
                <a:lnTo>
                  <a:pt x="0" y="120327"/>
                </a:lnTo>
                <a:lnTo>
                  <a:pt x="120328" y="0"/>
                </a:lnTo>
                <a:close/>
                <a:moveTo>
                  <a:pt x="126132" y="0"/>
                </a:moveTo>
                <a:lnTo>
                  <a:pt x="0" y="126132"/>
                </a:lnTo>
                <a:lnTo>
                  <a:pt x="0" y="126578"/>
                </a:lnTo>
                <a:lnTo>
                  <a:pt x="126578" y="0"/>
                </a:lnTo>
                <a:close/>
                <a:moveTo>
                  <a:pt x="132383" y="0"/>
                </a:moveTo>
                <a:lnTo>
                  <a:pt x="0" y="132382"/>
                </a:lnTo>
                <a:lnTo>
                  <a:pt x="0" y="132829"/>
                </a:lnTo>
                <a:lnTo>
                  <a:pt x="132829" y="0"/>
                </a:lnTo>
                <a:close/>
                <a:moveTo>
                  <a:pt x="138633" y="0"/>
                </a:moveTo>
                <a:lnTo>
                  <a:pt x="0" y="138633"/>
                </a:lnTo>
                <a:lnTo>
                  <a:pt x="0" y="139080"/>
                </a:lnTo>
                <a:lnTo>
                  <a:pt x="139080" y="0"/>
                </a:lnTo>
                <a:close/>
                <a:moveTo>
                  <a:pt x="144884" y="0"/>
                </a:moveTo>
                <a:lnTo>
                  <a:pt x="0" y="144884"/>
                </a:lnTo>
                <a:lnTo>
                  <a:pt x="0" y="145330"/>
                </a:lnTo>
                <a:lnTo>
                  <a:pt x="145331" y="0"/>
                </a:lnTo>
                <a:close/>
                <a:moveTo>
                  <a:pt x="151135" y="0"/>
                </a:moveTo>
                <a:lnTo>
                  <a:pt x="0" y="151135"/>
                </a:lnTo>
                <a:lnTo>
                  <a:pt x="0" y="151581"/>
                </a:lnTo>
                <a:lnTo>
                  <a:pt x="151581" y="0"/>
                </a:lnTo>
                <a:close/>
                <a:moveTo>
                  <a:pt x="157386" y="0"/>
                </a:moveTo>
                <a:lnTo>
                  <a:pt x="0" y="157385"/>
                </a:lnTo>
                <a:lnTo>
                  <a:pt x="0" y="157832"/>
                </a:lnTo>
                <a:lnTo>
                  <a:pt x="157832" y="0"/>
                </a:lnTo>
                <a:close/>
                <a:moveTo>
                  <a:pt x="163637" y="0"/>
                </a:moveTo>
                <a:lnTo>
                  <a:pt x="2902" y="160734"/>
                </a:lnTo>
                <a:lnTo>
                  <a:pt x="3349" y="160734"/>
                </a:lnTo>
                <a:lnTo>
                  <a:pt x="164083" y="0"/>
                </a:lnTo>
                <a:close/>
                <a:moveTo>
                  <a:pt x="169887" y="0"/>
                </a:moveTo>
                <a:lnTo>
                  <a:pt x="9153" y="160734"/>
                </a:lnTo>
                <a:lnTo>
                  <a:pt x="9599" y="160734"/>
                </a:lnTo>
                <a:lnTo>
                  <a:pt x="170334" y="0"/>
                </a:lnTo>
                <a:close/>
                <a:moveTo>
                  <a:pt x="176138" y="0"/>
                </a:moveTo>
                <a:lnTo>
                  <a:pt x="15404" y="160734"/>
                </a:lnTo>
                <a:lnTo>
                  <a:pt x="15850" y="160734"/>
                </a:lnTo>
                <a:lnTo>
                  <a:pt x="176585" y="0"/>
                </a:lnTo>
                <a:close/>
                <a:moveTo>
                  <a:pt x="182389" y="0"/>
                </a:moveTo>
                <a:lnTo>
                  <a:pt x="21654" y="160734"/>
                </a:lnTo>
                <a:lnTo>
                  <a:pt x="22101" y="160734"/>
                </a:lnTo>
                <a:lnTo>
                  <a:pt x="182835" y="0"/>
                </a:lnTo>
                <a:close/>
                <a:moveTo>
                  <a:pt x="188640" y="0"/>
                </a:moveTo>
                <a:lnTo>
                  <a:pt x="27905" y="160734"/>
                </a:lnTo>
                <a:lnTo>
                  <a:pt x="28352" y="160734"/>
                </a:lnTo>
                <a:lnTo>
                  <a:pt x="189086" y="0"/>
                </a:lnTo>
                <a:close/>
                <a:moveTo>
                  <a:pt x="194890" y="0"/>
                </a:moveTo>
                <a:lnTo>
                  <a:pt x="34156" y="160734"/>
                </a:lnTo>
                <a:lnTo>
                  <a:pt x="34603" y="160734"/>
                </a:lnTo>
                <a:lnTo>
                  <a:pt x="195337" y="0"/>
                </a:lnTo>
                <a:close/>
                <a:moveTo>
                  <a:pt x="201141" y="0"/>
                </a:moveTo>
                <a:lnTo>
                  <a:pt x="40407" y="160734"/>
                </a:lnTo>
                <a:lnTo>
                  <a:pt x="40853" y="160734"/>
                </a:lnTo>
                <a:lnTo>
                  <a:pt x="201588" y="0"/>
                </a:lnTo>
                <a:close/>
                <a:moveTo>
                  <a:pt x="207392" y="0"/>
                </a:moveTo>
                <a:lnTo>
                  <a:pt x="46658" y="160734"/>
                </a:lnTo>
                <a:lnTo>
                  <a:pt x="47104" y="160734"/>
                </a:lnTo>
                <a:lnTo>
                  <a:pt x="207838" y="0"/>
                </a:lnTo>
                <a:close/>
                <a:moveTo>
                  <a:pt x="213643" y="0"/>
                </a:moveTo>
                <a:lnTo>
                  <a:pt x="52908" y="160734"/>
                </a:lnTo>
                <a:lnTo>
                  <a:pt x="53355" y="160734"/>
                </a:lnTo>
                <a:lnTo>
                  <a:pt x="214089" y="0"/>
                </a:lnTo>
                <a:close/>
                <a:moveTo>
                  <a:pt x="219894" y="0"/>
                </a:moveTo>
                <a:lnTo>
                  <a:pt x="59159" y="160734"/>
                </a:lnTo>
                <a:lnTo>
                  <a:pt x="59606" y="160734"/>
                </a:lnTo>
                <a:lnTo>
                  <a:pt x="220340" y="0"/>
                </a:lnTo>
                <a:close/>
                <a:moveTo>
                  <a:pt x="226144" y="0"/>
                </a:moveTo>
                <a:lnTo>
                  <a:pt x="65410" y="160734"/>
                </a:lnTo>
                <a:lnTo>
                  <a:pt x="65856" y="160734"/>
                </a:lnTo>
                <a:lnTo>
                  <a:pt x="226591" y="0"/>
                </a:lnTo>
                <a:close/>
                <a:moveTo>
                  <a:pt x="232395" y="0"/>
                </a:moveTo>
                <a:lnTo>
                  <a:pt x="71661" y="160734"/>
                </a:lnTo>
                <a:lnTo>
                  <a:pt x="72107" y="160734"/>
                </a:lnTo>
                <a:lnTo>
                  <a:pt x="232842" y="0"/>
                </a:lnTo>
                <a:close/>
                <a:moveTo>
                  <a:pt x="238646" y="0"/>
                </a:moveTo>
                <a:lnTo>
                  <a:pt x="77912" y="160734"/>
                </a:lnTo>
                <a:lnTo>
                  <a:pt x="78358" y="160734"/>
                </a:lnTo>
                <a:lnTo>
                  <a:pt x="239092" y="0"/>
                </a:lnTo>
                <a:close/>
                <a:moveTo>
                  <a:pt x="244897" y="0"/>
                </a:moveTo>
                <a:lnTo>
                  <a:pt x="84162" y="160734"/>
                </a:lnTo>
                <a:lnTo>
                  <a:pt x="84609" y="160734"/>
                </a:lnTo>
                <a:lnTo>
                  <a:pt x="245343" y="0"/>
                </a:lnTo>
                <a:close/>
                <a:moveTo>
                  <a:pt x="251147" y="0"/>
                </a:moveTo>
                <a:lnTo>
                  <a:pt x="90413" y="160734"/>
                </a:lnTo>
                <a:lnTo>
                  <a:pt x="90860" y="160734"/>
                </a:lnTo>
                <a:lnTo>
                  <a:pt x="251594" y="0"/>
                </a:lnTo>
                <a:close/>
                <a:moveTo>
                  <a:pt x="257398" y="0"/>
                </a:moveTo>
                <a:lnTo>
                  <a:pt x="96664" y="160734"/>
                </a:lnTo>
                <a:lnTo>
                  <a:pt x="97110" y="160734"/>
                </a:lnTo>
                <a:lnTo>
                  <a:pt x="257845" y="0"/>
                </a:lnTo>
                <a:close/>
                <a:moveTo>
                  <a:pt x="263649" y="0"/>
                </a:moveTo>
                <a:lnTo>
                  <a:pt x="102915" y="160734"/>
                </a:lnTo>
                <a:lnTo>
                  <a:pt x="103361" y="160734"/>
                </a:lnTo>
                <a:lnTo>
                  <a:pt x="264096" y="0"/>
                </a:lnTo>
                <a:close/>
                <a:moveTo>
                  <a:pt x="269900" y="0"/>
                </a:moveTo>
                <a:lnTo>
                  <a:pt x="109165" y="160734"/>
                </a:lnTo>
                <a:lnTo>
                  <a:pt x="109612" y="160734"/>
                </a:lnTo>
                <a:lnTo>
                  <a:pt x="270346" y="0"/>
                </a:lnTo>
                <a:close/>
                <a:moveTo>
                  <a:pt x="276151" y="0"/>
                </a:moveTo>
                <a:lnTo>
                  <a:pt x="115416" y="160734"/>
                </a:lnTo>
                <a:lnTo>
                  <a:pt x="115863" y="160734"/>
                </a:lnTo>
                <a:lnTo>
                  <a:pt x="276597" y="0"/>
                </a:lnTo>
                <a:close/>
                <a:moveTo>
                  <a:pt x="282401" y="0"/>
                </a:moveTo>
                <a:lnTo>
                  <a:pt x="121667" y="160734"/>
                </a:lnTo>
                <a:lnTo>
                  <a:pt x="122113" y="160734"/>
                </a:lnTo>
                <a:lnTo>
                  <a:pt x="282848" y="0"/>
                </a:lnTo>
                <a:close/>
                <a:moveTo>
                  <a:pt x="285750" y="2902"/>
                </a:moveTo>
                <a:lnTo>
                  <a:pt x="127918" y="160734"/>
                </a:lnTo>
                <a:lnTo>
                  <a:pt x="128364" y="160734"/>
                </a:lnTo>
                <a:lnTo>
                  <a:pt x="285750" y="3349"/>
                </a:lnTo>
                <a:lnTo>
                  <a:pt x="285750" y="2902"/>
                </a:lnTo>
                <a:close/>
                <a:moveTo>
                  <a:pt x="285750" y="9153"/>
                </a:moveTo>
                <a:lnTo>
                  <a:pt x="134169" y="160734"/>
                </a:lnTo>
                <a:lnTo>
                  <a:pt x="134615" y="160734"/>
                </a:lnTo>
                <a:lnTo>
                  <a:pt x="285750" y="9599"/>
                </a:lnTo>
                <a:lnTo>
                  <a:pt x="285750" y="9153"/>
                </a:lnTo>
                <a:close/>
                <a:moveTo>
                  <a:pt x="285750" y="15404"/>
                </a:moveTo>
                <a:lnTo>
                  <a:pt x="140419" y="160734"/>
                </a:lnTo>
                <a:lnTo>
                  <a:pt x="140866" y="160734"/>
                </a:lnTo>
                <a:lnTo>
                  <a:pt x="285750" y="15850"/>
                </a:lnTo>
                <a:lnTo>
                  <a:pt x="285750" y="15404"/>
                </a:lnTo>
                <a:close/>
                <a:moveTo>
                  <a:pt x="285750" y="21654"/>
                </a:moveTo>
                <a:lnTo>
                  <a:pt x="146670" y="160734"/>
                </a:lnTo>
                <a:lnTo>
                  <a:pt x="147117" y="160734"/>
                </a:lnTo>
                <a:lnTo>
                  <a:pt x="285750" y="22101"/>
                </a:lnTo>
                <a:lnTo>
                  <a:pt x="285750" y="21654"/>
                </a:lnTo>
                <a:close/>
                <a:moveTo>
                  <a:pt x="285750" y="27905"/>
                </a:moveTo>
                <a:lnTo>
                  <a:pt x="152921" y="160734"/>
                </a:lnTo>
                <a:lnTo>
                  <a:pt x="153367" y="160734"/>
                </a:lnTo>
                <a:lnTo>
                  <a:pt x="285750" y="28352"/>
                </a:lnTo>
                <a:lnTo>
                  <a:pt x="285750" y="27905"/>
                </a:lnTo>
                <a:close/>
                <a:moveTo>
                  <a:pt x="285750" y="34156"/>
                </a:moveTo>
                <a:lnTo>
                  <a:pt x="159172" y="160734"/>
                </a:lnTo>
                <a:lnTo>
                  <a:pt x="159618" y="160734"/>
                </a:lnTo>
                <a:lnTo>
                  <a:pt x="285750" y="34602"/>
                </a:lnTo>
                <a:lnTo>
                  <a:pt x="285750" y="34156"/>
                </a:lnTo>
                <a:close/>
                <a:moveTo>
                  <a:pt x="285750" y="40407"/>
                </a:moveTo>
                <a:lnTo>
                  <a:pt x="165422" y="160734"/>
                </a:lnTo>
                <a:lnTo>
                  <a:pt x="165869" y="160734"/>
                </a:lnTo>
                <a:lnTo>
                  <a:pt x="285750" y="40853"/>
                </a:lnTo>
                <a:lnTo>
                  <a:pt x="285750" y="40407"/>
                </a:lnTo>
                <a:close/>
                <a:moveTo>
                  <a:pt x="285750" y="46658"/>
                </a:moveTo>
                <a:lnTo>
                  <a:pt x="171673" y="160734"/>
                </a:lnTo>
                <a:lnTo>
                  <a:pt x="172120" y="160734"/>
                </a:lnTo>
                <a:lnTo>
                  <a:pt x="285750" y="47104"/>
                </a:lnTo>
                <a:lnTo>
                  <a:pt x="285750" y="46658"/>
                </a:lnTo>
                <a:close/>
                <a:moveTo>
                  <a:pt x="285750" y="52908"/>
                </a:moveTo>
                <a:lnTo>
                  <a:pt x="177924" y="160734"/>
                </a:lnTo>
                <a:lnTo>
                  <a:pt x="178371" y="160734"/>
                </a:lnTo>
                <a:lnTo>
                  <a:pt x="285750" y="53355"/>
                </a:lnTo>
                <a:lnTo>
                  <a:pt x="285750" y="52908"/>
                </a:lnTo>
                <a:close/>
                <a:moveTo>
                  <a:pt x="285750" y="59159"/>
                </a:moveTo>
                <a:lnTo>
                  <a:pt x="184175" y="160734"/>
                </a:lnTo>
                <a:lnTo>
                  <a:pt x="184621" y="160734"/>
                </a:lnTo>
                <a:lnTo>
                  <a:pt x="285750" y="59606"/>
                </a:lnTo>
                <a:lnTo>
                  <a:pt x="285750" y="59159"/>
                </a:lnTo>
                <a:close/>
                <a:moveTo>
                  <a:pt x="285750" y="65410"/>
                </a:moveTo>
                <a:lnTo>
                  <a:pt x="190426" y="160734"/>
                </a:lnTo>
                <a:lnTo>
                  <a:pt x="190872" y="160734"/>
                </a:lnTo>
                <a:lnTo>
                  <a:pt x="285750" y="65856"/>
                </a:lnTo>
                <a:lnTo>
                  <a:pt x="285750" y="65410"/>
                </a:lnTo>
                <a:close/>
                <a:moveTo>
                  <a:pt x="285750" y="71661"/>
                </a:moveTo>
                <a:lnTo>
                  <a:pt x="196676" y="160734"/>
                </a:lnTo>
                <a:lnTo>
                  <a:pt x="197123" y="160734"/>
                </a:lnTo>
                <a:lnTo>
                  <a:pt x="285750" y="72107"/>
                </a:lnTo>
                <a:lnTo>
                  <a:pt x="285750" y="71661"/>
                </a:lnTo>
                <a:close/>
                <a:moveTo>
                  <a:pt x="285750" y="77911"/>
                </a:moveTo>
                <a:lnTo>
                  <a:pt x="202927" y="160734"/>
                </a:lnTo>
                <a:lnTo>
                  <a:pt x="203374" y="160734"/>
                </a:lnTo>
                <a:lnTo>
                  <a:pt x="285750" y="78358"/>
                </a:lnTo>
                <a:lnTo>
                  <a:pt x="285750" y="77911"/>
                </a:lnTo>
                <a:close/>
                <a:moveTo>
                  <a:pt x="285750" y="84162"/>
                </a:moveTo>
                <a:lnTo>
                  <a:pt x="209178" y="160734"/>
                </a:lnTo>
                <a:lnTo>
                  <a:pt x="209624" y="160734"/>
                </a:lnTo>
                <a:lnTo>
                  <a:pt x="285750" y="84609"/>
                </a:lnTo>
                <a:lnTo>
                  <a:pt x="285750" y="84162"/>
                </a:lnTo>
                <a:close/>
                <a:moveTo>
                  <a:pt x="285750" y="90413"/>
                </a:moveTo>
                <a:lnTo>
                  <a:pt x="215429" y="160734"/>
                </a:lnTo>
                <a:lnTo>
                  <a:pt x="215875" y="160734"/>
                </a:lnTo>
                <a:lnTo>
                  <a:pt x="285750" y="90859"/>
                </a:lnTo>
                <a:lnTo>
                  <a:pt x="285750" y="90413"/>
                </a:lnTo>
                <a:close/>
                <a:moveTo>
                  <a:pt x="285750" y="96664"/>
                </a:moveTo>
                <a:lnTo>
                  <a:pt x="221680" y="160734"/>
                </a:lnTo>
                <a:lnTo>
                  <a:pt x="222126" y="160734"/>
                </a:lnTo>
                <a:lnTo>
                  <a:pt x="285750" y="97110"/>
                </a:lnTo>
                <a:lnTo>
                  <a:pt x="285750" y="96664"/>
                </a:lnTo>
                <a:close/>
                <a:moveTo>
                  <a:pt x="285750" y="102914"/>
                </a:moveTo>
                <a:lnTo>
                  <a:pt x="227930" y="160734"/>
                </a:lnTo>
                <a:lnTo>
                  <a:pt x="228377" y="160734"/>
                </a:lnTo>
                <a:lnTo>
                  <a:pt x="285750" y="103361"/>
                </a:lnTo>
                <a:lnTo>
                  <a:pt x="285750" y="102914"/>
                </a:lnTo>
                <a:close/>
                <a:moveTo>
                  <a:pt x="285750" y="109165"/>
                </a:moveTo>
                <a:lnTo>
                  <a:pt x="234181" y="160734"/>
                </a:lnTo>
                <a:lnTo>
                  <a:pt x="234628" y="160734"/>
                </a:lnTo>
                <a:lnTo>
                  <a:pt x="285750" y="109612"/>
                </a:lnTo>
                <a:lnTo>
                  <a:pt x="285750" y="109165"/>
                </a:lnTo>
                <a:close/>
                <a:moveTo>
                  <a:pt x="285750" y="115416"/>
                </a:moveTo>
                <a:lnTo>
                  <a:pt x="240432" y="160734"/>
                </a:lnTo>
                <a:lnTo>
                  <a:pt x="240878" y="160734"/>
                </a:lnTo>
                <a:lnTo>
                  <a:pt x="285750" y="115862"/>
                </a:lnTo>
                <a:lnTo>
                  <a:pt x="285750" y="115416"/>
                </a:lnTo>
                <a:close/>
                <a:moveTo>
                  <a:pt x="285750" y="121667"/>
                </a:moveTo>
                <a:lnTo>
                  <a:pt x="246683" y="160734"/>
                </a:lnTo>
                <a:lnTo>
                  <a:pt x="247129" y="160734"/>
                </a:lnTo>
                <a:lnTo>
                  <a:pt x="285750" y="122113"/>
                </a:lnTo>
                <a:lnTo>
                  <a:pt x="285750" y="121667"/>
                </a:lnTo>
                <a:close/>
                <a:moveTo>
                  <a:pt x="285750" y="127917"/>
                </a:moveTo>
                <a:lnTo>
                  <a:pt x="252933" y="160734"/>
                </a:lnTo>
                <a:lnTo>
                  <a:pt x="253380" y="160734"/>
                </a:lnTo>
                <a:lnTo>
                  <a:pt x="285750" y="128364"/>
                </a:lnTo>
                <a:lnTo>
                  <a:pt x="285750" y="127917"/>
                </a:lnTo>
                <a:close/>
                <a:moveTo>
                  <a:pt x="285750" y="134168"/>
                </a:moveTo>
                <a:lnTo>
                  <a:pt x="259184" y="160734"/>
                </a:lnTo>
                <a:lnTo>
                  <a:pt x="259631" y="160734"/>
                </a:lnTo>
                <a:lnTo>
                  <a:pt x="285750" y="134615"/>
                </a:lnTo>
                <a:lnTo>
                  <a:pt x="285750" y="134168"/>
                </a:lnTo>
                <a:close/>
                <a:moveTo>
                  <a:pt x="285750" y="140419"/>
                </a:moveTo>
                <a:lnTo>
                  <a:pt x="265435" y="160734"/>
                </a:lnTo>
                <a:lnTo>
                  <a:pt x="265881" y="160734"/>
                </a:lnTo>
                <a:lnTo>
                  <a:pt x="285750" y="140865"/>
                </a:lnTo>
                <a:lnTo>
                  <a:pt x="285750" y="140419"/>
                </a:lnTo>
                <a:close/>
                <a:moveTo>
                  <a:pt x="285750" y="146670"/>
                </a:moveTo>
                <a:lnTo>
                  <a:pt x="271686" y="160734"/>
                </a:lnTo>
                <a:lnTo>
                  <a:pt x="272132" y="160734"/>
                </a:lnTo>
                <a:lnTo>
                  <a:pt x="285750" y="147116"/>
                </a:lnTo>
                <a:lnTo>
                  <a:pt x="285750" y="146670"/>
                </a:lnTo>
                <a:close/>
                <a:moveTo>
                  <a:pt x="285750" y="152921"/>
                </a:moveTo>
                <a:lnTo>
                  <a:pt x="277937" y="160734"/>
                </a:lnTo>
                <a:lnTo>
                  <a:pt x="278383" y="160734"/>
                </a:lnTo>
                <a:lnTo>
                  <a:pt x="285750" y="153367"/>
                </a:lnTo>
                <a:lnTo>
                  <a:pt x="285750" y="152921"/>
                </a:lnTo>
                <a:close/>
                <a:moveTo>
                  <a:pt x="285750" y="159171"/>
                </a:moveTo>
                <a:lnTo>
                  <a:pt x="284187" y="160734"/>
                </a:lnTo>
                <a:lnTo>
                  <a:pt x="284634" y="160734"/>
                </a:lnTo>
                <a:lnTo>
                  <a:pt x="285750" y="159618"/>
                </a:lnTo>
                <a:lnTo>
                  <a:pt x="285750" y="159171"/>
                </a:lnTo>
                <a:close/>
              </a:path>
            </a:pathLst>
          </a:custGeom>
          <a:solidFill>
            <a:srgbClr val="FFFFFF">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902900" y="742300"/>
            <a:ext cx="7338300" cy="6072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1pPr>
            <a:lvl2pPr lvl="1"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2pPr>
            <a:lvl3pPr lvl="2"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3pPr>
            <a:lvl4pPr lvl="3"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4pPr>
            <a:lvl5pPr lvl="4"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5pPr>
            <a:lvl6pPr lvl="5"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6pPr>
            <a:lvl7pPr lvl="6"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7pPr>
            <a:lvl8pPr lvl="7"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8pPr>
            <a:lvl9pPr lvl="8" algn="ctr">
              <a:spcBef>
                <a:spcPts val="0"/>
              </a:spcBef>
              <a:spcAft>
                <a:spcPts val="0"/>
              </a:spcAft>
              <a:buClr>
                <a:srgbClr val="666666"/>
              </a:buClr>
              <a:buSzPts val="1800"/>
              <a:buFont typeface="Vidaloka"/>
              <a:buNone/>
              <a:defRPr sz="1800">
                <a:solidFill>
                  <a:srgbClr val="666666"/>
                </a:solidFill>
                <a:latin typeface="Vidaloka"/>
                <a:ea typeface="Vidaloka"/>
                <a:cs typeface="Vidaloka"/>
                <a:sym typeface="Vidaloka"/>
              </a:defRPr>
            </a:lvl9pPr>
          </a:lstStyle>
          <a:p/>
        </p:txBody>
      </p:sp>
      <p:sp>
        <p:nvSpPr>
          <p:cNvPr id="8" name="Google Shape;8;p1"/>
          <p:cNvSpPr txBox="1"/>
          <p:nvPr>
            <p:ph idx="1" type="body"/>
          </p:nvPr>
        </p:nvSpPr>
        <p:spPr>
          <a:xfrm>
            <a:off x="902900" y="1598734"/>
            <a:ext cx="7338300" cy="2638500"/>
          </a:xfrm>
          <a:prstGeom prst="rect">
            <a:avLst/>
          </a:prstGeom>
          <a:noFill/>
          <a:ln>
            <a:noFill/>
          </a:ln>
        </p:spPr>
        <p:txBody>
          <a:bodyPr anchorCtr="0" anchor="t" bIns="91425" lIns="91425" spcFirstLastPara="1" rIns="91425" wrap="square" tIns="91425">
            <a:noAutofit/>
          </a:bodyPr>
          <a:lstStyle>
            <a:lvl1pPr indent="-368300" lvl="0" marL="457200">
              <a:spcBef>
                <a:spcPts val="600"/>
              </a:spcBef>
              <a:spcAft>
                <a:spcPts val="0"/>
              </a:spcAft>
              <a:buClr>
                <a:srgbClr val="9E7C59"/>
              </a:buClr>
              <a:buSzPts val="2200"/>
              <a:buFont typeface="Tinos"/>
              <a:buChar char="⬗"/>
              <a:defRPr sz="2200">
                <a:solidFill>
                  <a:srgbClr val="434343"/>
                </a:solidFill>
                <a:latin typeface="Tinos"/>
                <a:ea typeface="Tinos"/>
                <a:cs typeface="Tinos"/>
                <a:sym typeface="Tinos"/>
              </a:defRPr>
            </a:lvl1pPr>
            <a:lvl2pPr indent="-368300" lvl="1" marL="9144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2pPr>
            <a:lvl3pPr indent="-368300" lvl="2" marL="13716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3pPr>
            <a:lvl4pPr indent="-368300" lvl="3" marL="18288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4pPr>
            <a:lvl5pPr indent="-368300" lvl="4" marL="22860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5pPr>
            <a:lvl6pPr indent="-368300" lvl="5" marL="27432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6pPr>
            <a:lvl7pPr indent="-368300" lvl="6" marL="32004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7pPr>
            <a:lvl8pPr indent="-368300" lvl="7" marL="36576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8pPr>
            <a:lvl9pPr indent="-368300" lvl="8" marL="4114800">
              <a:spcBef>
                <a:spcPts val="0"/>
              </a:spcBef>
              <a:spcAft>
                <a:spcPts val="0"/>
              </a:spcAft>
              <a:buClr>
                <a:srgbClr val="B7B7B7"/>
              </a:buClr>
              <a:buSzPts val="2200"/>
              <a:buFont typeface="Tinos"/>
              <a:buChar char="◇"/>
              <a:defRPr sz="2200">
                <a:solidFill>
                  <a:srgbClr val="434343"/>
                </a:solidFill>
                <a:latin typeface="Tinos"/>
                <a:ea typeface="Tinos"/>
                <a:cs typeface="Tinos"/>
                <a:sym typeface="Tinos"/>
              </a:defRPr>
            </a:lvl9pPr>
          </a:lstStyle>
          <a:p/>
        </p:txBody>
      </p:sp>
      <p:sp>
        <p:nvSpPr>
          <p:cNvPr id="9" name="Google Shape;9;p1"/>
          <p:cNvSpPr txBox="1"/>
          <p:nvPr>
            <p:ph idx="12" type="sldNum"/>
          </p:nvPr>
        </p:nvSpPr>
        <p:spPr>
          <a:xfrm>
            <a:off x="50" y="4645875"/>
            <a:ext cx="9144000" cy="497700"/>
          </a:xfrm>
          <a:prstGeom prst="rect">
            <a:avLst/>
          </a:prstGeom>
          <a:noFill/>
          <a:ln>
            <a:noFill/>
          </a:ln>
        </p:spPr>
        <p:txBody>
          <a:bodyPr anchorCtr="0" anchor="ctr" bIns="91425" lIns="91425" spcFirstLastPara="1" rIns="91425" wrap="square" tIns="91425">
            <a:noAutofit/>
          </a:bodyPr>
          <a:lstStyle>
            <a:lvl1pPr lvl="0" algn="ctr">
              <a:buNone/>
              <a:defRPr sz="1300">
                <a:solidFill>
                  <a:srgbClr val="FFFFFF"/>
                </a:solidFill>
                <a:latin typeface="Vidaloka"/>
                <a:ea typeface="Vidaloka"/>
                <a:cs typeface="Vidaloka"/>
                <a:sym typeface="Vidaloka"/>
              </a:defRPr>
            </a:lvl1pPr>
            <a:lvl2pPr lvl="1" algn="ctr">
              <a:buNone/>
              <a:defRPr sz="1300">
                <a:solidFill>
                  <a:srgbClr val="FFFFFF"/>
                </a:solidFill>
                <a:latin typeface="Vidaloka"/>
                <a:ea typeface="Vidaloka"/>
                <a:cs typeface="Vidaloka"/>
                <a:sym typeface="Vidaloka"/>
              </a:defRPr>
            </a:lvl2pPr>
            <a:lvl3pPr lvl="2" algn="ctr">
              <a:buNone/>
              <a:defRPr sz="1300">
                <a:solidFill>
                  <a:srgbClr val="FFFFFF"/>
                </a:solidFill>
                <a:latin typeface="Vidaloka"/>
                <a:ea typeface="Vidaloka"/>
                <a:cs typeface="Vidaloka"/>
                <a:sym typeface="Vidaloka"/>
              </a:defRPr>
            </a:lvl3pPr>
            <a:lvl4pPr lvl="3" algn="ctr">
              <a:buNone/>
              <a:defRPr sz="1300">
                <a:solidFill>
                  <a:srgbClr val="FFFFFF"/>
                </a:solidFill>
                <a:latin typeface="Vidaloka"/>
                <a:ea typeface="Vidaloka"/>
                <a:cs typeface="Vidaloka"/>
                <a:sym typeface="Vidaloka"/>
              </a:defRPr>
            </a:lvl4pPr>
            <a:lvl5pPr lvl="4" algn="ctr">
              <a:buNone/>
              <a:defRPr sz="1300">
                <a:solidFill>
                  <a:srgbClr val="FFFFFF"/>
                </a:solidFill>
                <a:latin typeface="Vidaloka"/>
                <a:ea typeface="Vidaloka"/>
                <a:cs typeface="Vidaloka"/>
                <a:sym typeface="Vidaloka"/>
              </a:defRPr>
            </a:lvl5pPr>
            <a:lvl6pPr lvl="5" algn="ctr">
              <a:buNone/>
              <a:defRPr sz="1300">
                <a:solidFill>
                  <a:srgbClr val="FFFFFF"/>
                </a:solidFill>
                <a:latin typeface="Vidaloka"/>
                <a:ea typeface="Vidaloka"/>
                <a:cs typeface="Vidaloka"/>
                <a:sym typeface="Vidaloka"/>
              </a:defRPr>
            </a:lvl6pPr>
            <a:lvl7pPr lvl="6" algn="ctr">
              <a:buNone/>
              <a:defRPr sz="1300">
                <a:solidFill>
                  <a:srgbClr val="FFFFFF"/>
                </a:solidFill>
                <a:latin typeface="Vidaloka"/>
                <a:ea typeface="Vidaloka"/>
                <a:cs typeface="Vidaloka"/>
                <a:sym typeface="Vidaloka"/>
              </a:defRPr>
            </a:lvl7pPr>
            <a:lvl8pPr lvl="7" algn="ctr">
              <a:buNone/>
              <a:defRPr sz="1300">
                <a:solidFill>
                  <a:srgbClr val="FFFFFF"/>
                </a:solidFill>
                <a:latin typeface="Vidaloka"/>
                <a:ea typeface="Vidaloka"/>
                <a:cs typeface="Vidaloka"/>
                <a:sym typeface="Vidaloka"/>
              </a:defRPr>
            </a:lvl8pPr>
            <a:lvl9pPr lvl="8" algn="ctr">
              <a:buNone/>
              <a:defRPr sz="1300">
                <a:solidFill>
                  <a:srgbClr val="FFFFFF"/>
                </a:solidFill>
                <a:latin typeface="Vidaloka"/>
                <a:ea typeface="Vidaloka"/>
                <a:cs typeface="Vidaloka"/>
                <a:sym typeface="Vidaloka"/>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5.jp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9.jpg"/><Relationship Id="rId4" Type="http://schemas.openxmlformats.org/officeDocument/2006/relationships/image" Target="../media/image4.jpg"/><Relationship Id="rId5"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9.jpg"/><Relationship Id="rId4" Type="http://schemas.openxmlformats.org/officeDocument/2006/relationships/image" Target="../media/image4.jpg"/><Relationship Id="rId5"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9.jpg"/><Relationship Id="rId4" Type="http://schemas.openxmlformats.org/officeDocument/2006/relationships/image" Target="../media/image4.jpg"/><Relationship Id="rId5"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16.jpg"/><Relationship Id="rId4" Type="http://schemas.openxmlformats.org/officeDocument/2006/relationships/image" Target="../media/image2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1.png"/><Relationship Id="rId4" Type="http://schemas.openxmlformats.org/officeDocument/2006/relationships/image" Target="../media/image1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0.jpg"/><Relationship Id="rId4" Type="http://schemas.openxmlformats.org/officeDocument/2006/relationships/image" Target="../media/image19.jpg"/><Relationship Id="rId5"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18.jpg"/><Relationship Id="rId4" Type="http://schemas.openxmlformats.org/officeDocument/2006/relationships/image" Target="../media/image3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4.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2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hyperlink" Target="https://docs.google.com/presentation/d/1E6PQdZgbrTXPVefUXl-IqGYZDHf0tnDm_BUAwablwIU/edit?usp=sha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p14"/>
          <p:cNvSpPr txBox="1"/>
          <p:nvPr>
            <p:ph type="ctrTitle"/>
          </p:nvPr>
        </p:nvSpPr>
        <p:spPr>
          <a:xfrm>
            <a:off x="3217650" y="1015100"/>
            <a:ext cx="2708700" cy="273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The Caffeine Experience</a:t>
            </a:r>
            <a:endParaRPr/>
          </a:p>
          <a:p>
            <a:pPr indent="0" lvl="0" marL="0" rtl="0" algn="ctr">
              <a:spcBef>
                <a:spcPts val="0"/>
              </a:spcBef>
              <a:spcAft>
                <a:spcPts val="0"/>
              </a:spcAft>
              <a:buNone/>
            </a:pPr>
            <a:r>
              <a:t/>
            </a:r>
            <a:endParaRPr/>
          </a:p>
          <a:p>
            <a:pPr indent="0" lvl="0" marL="0" rtl="0" algn="l">
              <a:spcBef>
                <a:spcPts val="0"/>
              </a:spcBef>
              <a:spcAft>
                <a:spcPts val="0"/>
              </a:spcAft>
              <a:buNone/>
            </a:pPr>
            <a:r>
              <a:rPr lang="en" sz="1400"/>
              <a:t>Done by:</a:t>
            </a:r>
            <a:endParaRPr sz="1400"/>
          </a:p>
          <a:p>
            <a:pPr indent="0" lvl="0" marL="0" rtl="0" algn="l">
              <a:spcBef>
                <a:spcPts val="0"/>
              </a:spcBef>
              <a:spcAft>
                <a:spcPts val="0"/>
              </a:spcAft>
              <a:buNone/>
            </a:pPr>
            <a:r>
              <a:rPr lang="en" sz="1400"/>
              <a:t>Jasper Guay, Donovan Tan,</a:t>
            </a:r>
            <a:endParaRPr sz="1400"/>
          </a:p>
          <a:p>
            <a:pPr indent="0" lvl="0" marL="0" rtl="0" algn="l">
              <a:spcBef>
                <a:spcPts val="0"/>
              </a:spcBef>
              <a:spcAft>
                <a:spcPts val="0"/>
              </a:spcAft>
              <a:buNone/>
            </a:pPr>
            <a:r>
              <a:rPr lang="en" sz="1400"/>
              <a:t>Tan Mei Xuan, Mabel Lim &amp; Nurasilah</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3"/>
          <p:cNvSpPr txBox="1"/>
          <p:nvPr>
            <p:ph type="ctrTitle"/>
          </p:nvPr>
        </p:nvSpPr>
        <p:spPr>
          <a:xfrm>
            <a:off x="3258675" y="1643125"/>
            <a:ext cx="26268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3</a:t>
            </a:r>
            <a:r>
              <a:rPr lang="en">
                <a:solidFill>
                  <a:schemeClr val="lt1"/>
                </a:solidFill>
              </a:rPr>
              <a:t>.</a:t>
            </a:r>
            <a:endParaRPr>
              <a:solidFill>
                <a:schemeClr val="lt1"/>
              </a:solidFill>
            </a:endParaRPr>
          </a:p>
          <a:p>
            <a:pPr indent="0" lvl="0" marL="0" rtl="0" algn="ctr">
              <a:spcBef>
                <a:spcPts val="0"/>
              </a:spcBef>
              <a:spcAft>
                <a:spcPts val="0"/>
              </a:spcAft>
              <a:buClr>
                <a:schemeClr val="dk1"/>
              </a:buClr>
              <a:buSzPts val="1100"/>
              <a:buFont typeface="Arial"/>
              <a:buNone/>
            </a:pPr>
            <a:r>
              <a:rPr lang="en">
                <a:solidFill>
                  <a:schemeClr val="lt1"/>
                </a:solidFill>
              </a:rPr>
              <a:t>Insights</a:t>
            </a:r>
            <a:endParaRPr sz="7200">
              <a:solidFill>
                <a:srgbClr val="7ECEFD"/>
              </a:solidFill>
            </a:endParaRPr>
          </a:p>
        </p:txBody>
      </p:sp>
      <p:sp>
        <p:nvSpPr>
          <p:cNvPr id="187" name="Google Shape;187;p23"/>
          <p:cNvSpPr txBox="1"/>
          <p:nvPr>
            <p:ph idx="1" type="subTitle"/>
          </p:nvPr>
        </p:nvSpPr>
        <p:spPr>
          <a:xfrm>
            <a:off x="3258675" y="3068654"/>
            <a:ext cx="26268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23"/>
          <p:cNvSpPr txBox="1"/>
          <p:nvPr>
            <p:ph idx="4294967295" type="sldNum"/>
          </p:nvPr>
        </p:nvSpPr>
        <p:spPr>
          <a:xfrm>
            <a:off x="-125" y="4830281"/>
            <a:ext cx="9144000" cy="31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4"/>
          <p:cNvSpPr txBox="1"/>
          <p:nvPr>
            <p:ph idx="4294967295" type="title"/>
          </p:nvPr>
        </p:nvSpPr>
        <p:spPr>
          <a:xfrm>
            <a:off x="2055975" y="1765650"/>
            <a:ext cx="5036100" cy="16122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FFFFFF"/>
              </a:solidFill>
            </a:endParaRPr>
          </a:p>
        </p:txBody>
      </p:sp>
      <p:sp>
        <p:nvSpPr>
          <p:cNvPr id="194" name="Google Shape;194;p24"/>
          <p:cNvSpPr txBox="1"/>
          <p:nvPr>
            <p:ph idx="4294967295" type="title"/>
          </p:nvPr>
        </p:nvSpPr>
        <p:spPr>
          <a:xfrm>
            <a:off x="2194950" y="1881750"/>
            <a:ext cx="4754100" cy="1380000"/>
          </a:xfrm>
          <a:prstGeom prst="rect">
            <a:avLst/>
          </a:prstGeom>
          <a:gradFill>
            <a:gsLst>
              <a:gs pos="0">
                <a:srgbClr val="9E7C59"/>
              </a:gs>
              <a:gs pos="100000">
                <a:srgbClr val="612829"/>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Suggested Food Items</a:t>
            </a:r>
            <a:endParaRPr sz="3600">
              <a:solidFill>
                <a:srgbClr val="FFFFFF"/>
              </a:solidFill>
            </a:endParaRPr>
          </a:p>
        </p:txBody>
      </p:sp>
      <p:sp>
        <p:nvSpPr>
          <p:cNvPr id="195" name="Google Shape;195;p24"/>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25"/>
          <p:cNvSpPr txBox="1"/>
          <p:nvPr>
            <p:ph type="title"/>
          </p:nvPr>
        </p:nvSpPr>
        <p:spPr>
          <a:xfrm>
            <a:off x="745050" y="766400"/>
            <a:ext cx="3588900" cy="60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Top Food Items By Count</a:t>
            </a:r>
            <a:endParaRPr sz="2400"/>
          </a:p>
        </p:txBody>
      </p:sp>
      <p:sp>
        <p:nvSpPr>
          <p:cNvPr id="201" name="Google Shape;201;p25"/>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02" name="Google Shape;202;p25"/>
          <p:cNvSpPr txBox="1"/>
          <p:nvPr>
            <p:ph idx="1" type="body"/>
          </p:nvPr>
        </p:nvSpPr>
        <p:spPr>
          <a:xfrm>
            <a:off x="893700" y="1534025"/>
            <a:ext cx="3291600" cy="26691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600"/>
              </a:spcBef>
              <a:spcAft>
                <a:spcPts val="0"/>
              </a:spcAft>
              <a:buSzPts val="2200"/>
              <a:buChar char="⬗"/>
            </a:pPr>
            <a:r>
              <a:rPr lang="en"/>
              <a:t>Ice Cream</a:t>
            </a:r>
            <a:endParaRPr/>
          </a:p>
          <a:p>
            <a:pPr indent="-368300" lvl="0" marL="457200" rtl="0" algn="l">
              <a:lnSpc>
                <a:spcPct val="150000"/>
              </a:lnSpc>
              <a:spcBef>
                <a:spcPts val="0"/>
              </a:spcBef>
              <a:spcAft>
                <a:spcPts val="0"/>
              </a:spcAft>
              <a:buSzPts val="2200"/>
              <a:buChar char="⬗"/>
            </a:pPr>
            <a:r>
              <a:rPr lang="en"/>
              <a:t>Onsen Egg</a:t>
            </a:r>
            <a:endParaRPr/>
          </a:p>
          <a:p>
            <a:pPr indent="-368300" lvl="0" marL="457200" rtl="0" algn="l">
              <a:lnSpc>
                <a:spcPct val="150000"/>
              </a:lnSpc>
              <a:spcBef>
                <a:spcPts val="0"/>
              </a:spcBef>
              <a:spcAft>
                <a:spcPts val="0"/>
              </a:spcAft>
              <a:buSzPts val="2200"/>
              <a:buChar char="⬗"/>
            </a:pPr>
            <a:r>
              <a:rPr lang="en"/>
              <a:t>French Toast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203" name="Google Shape;203;p25"/>
          <p:cNvPicPr preferRelativeResize="0"/>
          <p:nvPr/>
        </p:nvPicPr>
        <p:blipFill>
          <a:blip r:embed="rId4">
            <a:alphaModFix/>
          </a:blip>
          <a:stretch>
            <a:fillRect/>
          </a:stretch>
        </p:blipFill>
        <p:spPr>
          <a:xfrm>
            <a:off x="0" y="0"/>
            <a:ext cx="9144000" cy="5143501"/>
          </a:xfrm>
          <a:prstGeom prst="rect">
            <a:avLst/>
          </a:prstGeom>
          <a:noFill/>
          <a:ln>
            <a:noFill/>
          </a:ln>
        </p:spPr>
      </p:pic>
      <p:pic>
        <p:nvPicPr>
          <p:cNvPr id="204" name="Google Shape;204;p25"/>
          <p:cNvPicPr preferRelativeResize="0"/>
          <p:nvPr/>
        </p:nvPicPr>
        <p:blipFill rotWithShape="1">
          <a:blip r:embed="rId5">
            <a:alphaModFix/>
          </a:blip>
          <a:srcRect b="4843" l="0" r="46955" t="0"/>
          <a:stretch/>
        </p:blipFill>
        <p:spPr>
          <a:xfrm>
            <a:off x="1983400" y="0"/>
            <a:ext cx="4948949" cy="5143500"/>
          </a:xfrm>
          <a:prstGeom prst="rect">
            <a:avLst/>
          </a:prstGeom>
          <a:noFill/>
          <a:ln>
            <a:noFill/>
          </a:ln>
        </p:spPr>
      </p:pic>
      <p:sp>
        <p:nvSpPr>
          <p:cNvPr id="205" name="Google Shape;205;p25"/>
          <p:cNvSpPr/>
          <p:nvPr/>
        </p:nvSpPr>
        <p:spPr>
          <a:xfrm rot="-2468602">
            <a:off x="3921297" y="1164831"/>
            <a:ext cx="3191754" cy="1285891"/>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6"/>
          <p:cNvSpPr txBox="1"/>
          <p:nvPr>
            <p:ph type="title"/>
          </p:nvPr>
        </p:nvSpPr>
        <p:spPr>
          <a:xfrm>
            <a:off x="893700" y="32062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Top Food Items by Count: </a:t>
            </a:r>
            <a:r>
              <a:rPr lang="en" sz="2700">
                <a:solidFill>
                  <a:srgbClr val="2185C5"/>
                </a:solidFill>
              </a:rPr>
              <a:t>Ice Cream</a:t>
            </a:r>
            <a:endParaRPr sz="2700">
              <a:solidFill>
                <a:srgbClr val="2185C5"/>
              </a:solidFill>
            </a:endParaRPr>
          </a:p>
        </p:txBody>
      </p:sp>
      <p:sp>
        <p:nvSpPr>
          <p:cNvPr id="211" name="Google Shape;211;p26"/>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
        <p:nvSpPr>
          <p:cNvPr id="212" name="Google Shape;212;p26"/>
          <p:cNvSpPr txBox="1"/>
          <p:nvPr>
            <p:ph idx="1" type="body"/>
          </p:nvPr>
        </p:nvSpPr>
        <p:spPr>
          <a:xfrm>
            <a:off x="893700" y="1626450"/>
            <a:ext cx="6517200" cy="680400"/>
          </a:xfrm>
          <a:prstGeom prst="rect">
            <a:avLst/>
          </a:prstGeom>
          <a:ln>
            <a:noFill/>
          </a:ln>
        </p:spPr>
        <p:txBody>
          <a:bodyPr anchorCtr="0" anchor="t" bIns="91425" lIns="91425" spcFirstLastPara="1" rIns="91425" wrap="square" tIns="91425">
            <a:noAutofit/>
          </a:bodyPr>
          <a:lstStyle/>
          <a:p>
            <a:pPr indent="-368300" lvl="0" marL="457200" rtl="0" algn="l">
              <a:lnSpc>
                <a:spcPct val="115000"/>
              </a:lnSpc>
              <a:spcBef>
                <a:spcPts val="480"/>
              </a:spcBef>
              <a:spcAft>
                <a:spcPts val="0"/>
              </a:spcAft>
              <a:buSzPts val="2200"/>
              <a:buChar char="⬗"/>
            </a:pPr>
            <a:r>
              <a:rPr lang="en"/>
              <a:t>Ice cream well prefered with lots of toppings</a:t>
            </a:r>
            <a:endParaRPr/>
          </a:p>
          <a:p>
            <a:pPr indent="0" lvl="0" marL="0" rtl="0" algn="l">
              <a:lnSpc>
                <a:spcPct val="115000"/>
              </a:lnSpc>
              <a:spcBef>
                <a:spcPts val="480"/>
              </a:spcBef>
              <a:spcAft>
                <a:spcPts val="0"/>
              </a:spcAft>
              <a:buNone/>
            </a:pPr>
            <a:r>
              <a:t/>
            </a:r>
            <a:endParaRPr/>
          </a:p>
          <a:p>
            <a:pPr indent="0" lvl="0" marL="0" rtl="0" algn="l">
              <a:lnSpc>
                <a:spcPct val="115000"/>
              </a:lnSpc>
              <a:spcBef>
                <a:spcPts val="480"/>
              </a:spcBef>
              <a:spcAft>
                <a:spcPts val="0"/>
              </a:spcAft>
              <a:buNone/>
            </a:pPr>
            <a:r>
              <a:t/>
            </a:r>
            <a:endParaRPr/>
          </a:p>
          <a:p>
            <a:pPr indent="0" lvl="0" marL="0" rtl="0" algn="l">
              <a:lnSpc>
                <a:spcPct val="115000"/>
              </a:lnSpc>
              <a:spcBef>
                <a:spcPts val="480"/>
              </a:spcBef>
              <a:spcAft>
                <a:spcPts val="0"/>
              </a:spcAft>
              <a:buNone/>
            </a:pPr>
            <a:r>
              <a:t/>
            </a:r>
            <a:endParaRPr/>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13" name="Google Shape;213;p26"/>
          <p:cNvSpPr txBox="1"/>
          <p:nvPr/>
        </p:nvSpPr>
        <p:spPr>
          <a:xfrm>
            <a:off x="1939500" y="2571752"/>
            <a:ext cx="6204300" cy="1614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800">
                <a:latin typeface="Tinos"/>
                <a:ea typeface="Tinos"/>
                <a:cs typeface="Tinos"/>
                <a:sym typeface="Tinos"/>
              </a:rPr>
              <a:t>“...</a:t>
            </a:r>
            <a:r>
              <a:rPr lang="en" sz="1800">
                <a:latin typeface="Tinos"/>
                <a:ea typeface="Tinos"/>
                <a:cs typeface="Tinos"/>
                <a:sym typeface="Tinos"/>
              </a:rPr>
              <a:t>Thankfully there were passionfruit curd, raspberry puree, honeycomb, chocolate crumbs and hazelnut crumbs to add some fruitiness, sweetness, light buttery and savory tastes to it. Great way to end our meal! 😉” - Reviewer of The Populus Coffee &amp; Food Co.</a:t>
            </a:r>
            <a:endParaRPr sz="1800">
              <a:latin typeface="Tinos"/>
              <a:ea typeface="Tinos"/>
              <a:cs typeface="Tinos"/>
              <a:sym typeface="Tino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893700" y="32062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Top Food Items by Count: </a:t>
            </a:r>
            <a:r>
              <a:rPr lang="en" sz="2700">
                <a:solidFill>
                  <a:srgbClr val="2185C5"/>
                </a:solidFill>
              </a:rPr>
              <a:t>Ice Cream</a:t>
            </a:r>
            <a:endParaRPr sz="2700">
              <a:solidFill>
                <a:srgbClr val="2185C5"/>
              </a:solidFill>
            </a:endParaRPr>
          </a:p>
        </p:txBody>
      </p:sp>
      <p:sp>
        <p:nvSpPr>
          <p:cNvPr id="219" name="Google Shape;219;p27"/>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
        <p:nvSpPr>
          <p:cNvPr id="220" name="Google Shape;220;p27"/>
          <p:cNvSpPr txBox="1"/>
          <p:nvPr>
            <p:ph idx="1" type="body"/>
          </p:nvPr>
        </p:nvSpPr>
        <p:spPr>
          <a:xfrm>
            <a:off x="946950" y="1506675"/>
            <a:ext cx="3482100" cy="2871600"/>
          </a:xfrm>
          <a:prstGeom prst="rect">
            <a:avLst/>
          </a:prstGeom>
          <a:ln cap="flat" cmpd="sng" w="19050">
            <a:solidFill>
              <a:srgbClr val="B6D7A8"/>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480"/>
              </a:spcBef>
              <a:spcAft>
                <a:spcPts val="0"/>
              </a:spcAft>
              <a:buNone/>
            </a:pPr>
            <a:r>
              <a:t/>
            </a:r>
            <a:endParaRPr/>
          </a:p>
          <a:p>
            <a:pPr indent="-368300" lvl="0" marL="457200" rtl="0" algn="l">
              <a:lnSpc>
                <a:spcPct val="115000"/>
              </a:lnSpc>
              <a:spcBef>
                <a:spcPts val="480"/>
              </a:spcBef>
              <a:spcAft>
                <a:spcPts val="0"/>
              </a:spcAft>
              <a:buSzPts val="2200"/>
              <a:buChar char="⬗"/>
            </a:pPr>
            <a:r>
              <a:rPr lang="en"/>
              <a:t>A lot of toppings</a:t>
            </a:r>
            <a:endParaRPr/>
          </a:p>
          <a:p>
            <a:pPr indent="-355600" lvl="0" marL="457200" rtl="0" algn="l">
              <a:lnSpc>
                <a:spcPct val="115000"/>
              </a:lnSpc>
              <a:spcBef>
                <a:spcPts val="480"/>
              </a:spcBef>
              <a:spcAft>
                <a:spcPts val="0"/>
              </a:spcAft>
              <a:buSzPts val="2000"/>
              <a:buChar char="⬗"/>
            </a:pPr>
            <a:r>
              <a:rPr lang="en"/>
              <a:t>Vanilla flavour to balance out</a:t>
            </a:r>
            <a:endParaRPr/>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21" name="Google Shape;221;p27"/>
          <p:cNvSpPr txBox="1"/>
          <p:nvPr>
            <p:ph idx="1" type="body"/>
          </p:nvPr>
        </p:nvSpPr>
        <p:spPr>
          <a:xfrm>
            <a:off x="4738200" y="1506600"/>
            <a:ext cx="3482100" cy="2871600"/>
          </a:xfrm>
          <a:prstGeom prst="rect">
            <a:avLst/>
          </a:prstGeom>
          <a:ln cap="flat" cmpd="sng" w="1905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a:p>
            <a:pPr indent="-368300" lvl="0" marL="457200" rtl="0" algn="l">
              <a:lnSpc>
                <a:spcPct val="115000"/>
              </a:lnSpc>
              <a:spcBef>
                <a:spcPts val="600"/>
              </a:spcBef>
              <a:spcAft>
                <a:spcPts val="0"/>
              </a:spcAft>
              <a:buSzPts val="2200"/>
              <a:buChar char="⬗"/>
            </a:pPr>
            <a:r>
              <a:rPr lang="en"/>
              <a:t>Do not add two strong flavours together</a:t>
            </a:r>
            <a:endParaRPr/>
          </a:p>
          <a:p>
            <a:pPr indent="-368300" lvl="0" marL="457200" marR="0" rtl="0" algn="l">
              <a:lnSpc>
                <a:spcPct val="115000"/>
              </a:lnSpc>
              <a:spcBef>
                <a:spcPts val="600"/>
              </a:spcBef>
              <a:spcAft>
                <a:spcPts val="0"/>
              </a:spcAft>
              <a:buSzPts val="2200"/>
              <a:buChar char="⬗"/>
            </a:pPr>
            <a:r>
              <a:rPr lang="en"/>
              <a:t>Overwhelming </a:t>
            </a:r>
            <a:endParaRPr/>
          </a:p>
          <a:p>
            <a:pPr indent="-368300" lvl="0" marL="457200" marR="0" rtl="0" algn="l">
              <a:lnSpc>
                <a:spcPct val="115000"/>
              </a:lnSpc>
              <a:spcBef>
                <a:spcPts val="600"/>
              </a:spcBef>
              <a:spcAft>
                <a:spcPts val="0"/>
              </a:spcAft>
              <a:buSzPts val="2200"/>
              <a:buChar char="⬗"/>
            </a:pPr>
            <a:r>
              <a:rPr lang="en"/>
              <a:t>Ruins the taste of the other flavour </a:t>
            </a:r>
            <a:endParaRPr sz="2000"/>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893700" y="32062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Top Food Items by Count: </a:t>
            </a:r>
            <a:r>
              <a:rPr lang="en" sz="2700">
                <a:solidFill>
                  <a:srgbClr val="2185C5"/>
                </a:solidFill>
              </a:rPr>
              <a:t>Onsen Egg</a:t>
            </a:r>
            <a:endParaRPr sz="2700">
              <a:solidFill>
                <a:srgbClr val="2185C5"/>
              </a:solidFill>
            </a:endParaRPr>
          </a:p>
        </p:txBody>
      </p:sp>
      <p:sp>
        <p:nvSpPr>
          <p:cNvPr id="227" name="Google Shape;227;p28"/>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
        <p:nvSpPr>
          <p:cNvPr id="228" name="Google Shape;228;p28"/>
          <p:cNvSpPr txBox="1"/>
          <p:nvPr>
            <p:ph idx="1" type="body"/>
          </p:nvPr>
        </p:nvSpPr>
        <p:spPr>
          <a:xfrm>
            <a:off x="717150" y="1525350"/>
            <a:ext cx="5164200" cy="1046400"/>
          </a:xfrm>
          <a:prstGeom prst="rect">
            <a:avLst/>
          </a:prstGeom>
          <a:ln>
            <a:noFill/>
          </a:ln>
        </p:spPr>
        <p:txBody>
          <a:bodyPr anchorCtr="0" anchor="t" bIns="91425" lIns="91425" spcFirstLastPara="1" rIns="91425" wrap="square" tIns="91425">
            <a:noAutofit/>
          </a:bodyPr>
          <a:lstStyle/>
          <a:p>
            <a:pPr indent="-368300" lvl="0" marL="457200" rtl="0" algn="l">
              <a:lnSpc>
                <a:spcPct val="150000"/>
              </a:lnSpc>
              <a:spcBef>
                <a:spcPts val="480"/>
              </a:spcBef>
              <a:spcAft>
                <a:spcPts val="0"/>
              </a:spcAft>
              <a:buSzPts val="2200"/>
              <a:buChar char="⬗"/>
            </a:pPr>
            <a:r>
              <a:rPr lang="en"/>
              <a:t>Onsen egg is a must in </a:t>
            </a:r>
            <a:r>
              <a:rPr lang="en"/>
              <a:t>rice bowl dishes</a:t>
            </a:r>
            <a:endParaRPr/>
          </a:p>
          <a:p>
            <a:pPr indent="0" lvl="0" marL="457200" rtl="0" algn="l">
              <a:lnSpc>
                <a:spcPct val="150000"/>
              </a:lnSpc>
              <a:spcBef>
                <a:spcPts val="480"/>
              </a:spcBef>
              <a:spcAft>
                <a:spcPts val="0"/>
              </a:spcAft>
              <a:buNone/>
            </a:pPr>
            <a:r>
              <a:t/>
            </a:r>
            <a:endParaRPr/>
          </a:p>
        </p:txBody>
      </p:sp>
      <p:sp>
        <p:nvSpPr>
          <p:cNvPr id="229" name="Google Shape;229;p28"/>
          <p:cNvSpPr txBox="1"/>
          <p:nvPr/>
        </p:nvSpPr>
        <p:spPr>
          <a:xfrm>
            <a:off x="2396800" y="2340400"/>
            <a:ext cx="5958300" cy="1849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800">
                <a:latin typeface="Tinos"/>
                <a:ea typeface="Tinos"/>
                <a:cs typeface="Tinos"/>
                <a:sym typeface="Tinos"/>
              </a:rPr>
              <a:t>“... </a:t>
            </a:r>
            <a:r>
              <a:rPr lang="en" sz="1800">
                <a:latin typeface="Tinos"/>
                <a:ea typeface="Tinos"/>
                <a:cs typeface="Tinos"/>
                <a:sym typeface="Tinos"/>
              </a:rPr>
              <a:t>One of the essentials in my daily diet- the soft, fragile and runny yolk was a pleasant feast for the sight and sense, providing some moisture and flavours to the white rice as well! Portion is satisfying and filling for one, though I must admit the price is pretty steep for a rice bowl…”</a:t>
            </a:r>
            <a:endParaRPr sz="1800">
              <a:latin typeface="Tinos"/>
              <a:ea typeface="Tinos"/>
              <a:cs typeface="Tinos"/>
              <a:sym typeface="Tinos"/>
            </a:endParaRPr>
          </a:p>
          <a:p>
            <a:pPr indent="0" lvl="0" marL="0" rtl="0" algn="r">
              <a:spcBef>
                <a:spcPts val="0"/>
              </a:spcBef>
              <a:spcAft>
                <a:spcPts val="0"/>
              </a:spcAft>
              <a:buNone/>
            </a:pPr>
            <a:r>
              <a:rPr lang="en" sz="1800">
                <a:latin typeface="Tinos"/>
                <a:ea typeface="Tinos"/>
                <a:cs typeface="Tinos"/>
                <a:sym typeface="Tinos"/>
              </a:rPr>
              <a:t> - Reviewer of  Lunar Coffee Brewers</a:t>
            </a:r>
            <a:endParaRPr sz="1800">
              <a:latin typeface="Tinos"/>
              <a:ea typeface="Tinos"/>
              <a:cs typeface="Tinos"/>
              <a:sym typeface="Tino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ph type="title"/>
          </p:nvPr>
        </p:nvSpPr>
        <p:spPr>
          <a:xfrm>
            <a:off x="893700" y="32062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Top Food Items by Count: </a:t>
            </a:r>
            <a:r>
              <a:rPr lang="en" sz="2700">
                <a:solidFill>
                  <a:srgbClr val="2185C5"/>
                </a:solidFill>
              </a:rPr>
              <a:t>Onsen Egg</a:t>
            </a:r>
            <a:endParaRPr sz="2700">
              <a:solidFill>
                <a:srgbClr val="2185C5"/>
              </a:solidFill>
            </a:endParaRPr>
          </a:p>
        </p:txBody>
      </p:sp>
      <p:sp>
        <p:nvSpPr>
          <p:cNvPr id="235" name="Google Shape;235;p29"/>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
        <p:nvSpPr>
          <p:cNvPr id="236" name="Google Shape;236;p29"/>
          <p:cNvSpPr txBox="1"/>
          <p:nvPr>
            <p:ph idx="1" type="body"/>
          </p:nvPr>
        </p:nvSpPr>
        <p:spPr>
          <a:xfrm>
            <a:off x="1989900" y="1618750"/>
            <a:ext cx="5164200" cy="2086500"/>
          </a:xfrm>
          <a:prstGeom prst="rect">
            <a:avLst/>
          </a:prstGeom>
          <a:ln cap="flat" cmpd="sng" w="19050">
            <a:solidFill>
              <a:srgbClr val="B6D7A8"/>
            </a:solidFill>
            <a:prstDash val="solid"/>
            <a:round/>
            <a:headEnd len="sm" w="sm" type="none"/>
            <a:tailEnd len="sm" w="sm" type="none"/>
          </a:ln>
        </p:spPr>
        <p:txBody>
          <a:bodyPr anchorCtr="0" anchor="t" bIns="91425" lIns="91425" spcFirstLastPara="1" rIns="91425" wrap="square" tIns="91425">
            <a:noAutofit/>
          </a:bodyPr>
          <a:lstStyle/>
          <a:p>
            <a:pPr indent="-355600" lvl="0" marL="457200" rtl="0" algn="l">
              <a:lnSpc>
                <a:spcPct val="150000"/>
              </a:lnSpc>
              <a:spcBef>
                <a:spcPts val="480"/>
              </a:spcBef>
              <a:spcAft>
                <a:spcPts val="0"/>
              </a:spcAft>
              <a:buSzPts val="2000"/>
              <a:buChar char="⬗"/>
            </a:pPr>
            <a:r>
              <a:rPr lang="en"/>
              <a:t>Crisp and fluffiness</a:t>
            </a:r>
            <a:endParaRPr/>
          </a:p>
          <a:p>
            <a:pPr indent="-368300" lvl="0" marL="457200" rtl="0" algn="l">
              <a:lnSpc>
                <a:spcPct val="150000"/>
              </a:lnSpc>
              <a:spcBef>
                <a:spcPts val="0"/>
              </a:spcBef>
              <a:spcAft>
                <a:spcPts val="0"/>
              </a:spcAft>
              <a:buSzPts val="2200"/>
              <a:buChar char="⬗"/>
            </a:pPr>
            <a:r>
              <a:rPr lang="en"/>
              <a:t>Runny, soft, fragile yolk</a:t>
            </a:r>
            <a:endParaRPr/>
          </a:p>
          <a:p>
            <a:pPr indent="-368300" lvl="0" marL="457200" rtl="0" algn="l">
              <a:lnSpc>
                <a:spcPct val="150000"/>
              </a:lnSpc>
              <a:spcBef>
                <a:spcPts val="0"/>
              </a:spcBef>
              <a:spcAft>
                <a:spcPts val="0"/>
              </a:spcAft>
              <a:buSzPts val="2200"/>
              <a:buChar char="⬗"/>
            </a:pPr>
            <a:r>
              <a:rPr lang="en"/>
              <a:t>Often in rice bowl dishes</a:t>
            </a:r>
            <a:endParaRPr/>
          </a:p>
          <a:p>
            <a:pPr indent="-368300" lvl="0" marL="457200" rtl="0" algn="l">
              <a:lnSpc>
                <a:spcPct val="150000"/>
              </a:lnSpc>
              <a:spcBef>
                <a:spcPts val="0"/>
              </a:spcBef>
              <a:spcAft>
                <a:spcPts val="0"/>
              </a:spcAft>
              <a:buSzPts val="2200"/>
              <a:buChar char="⬗"/>
            </a:pPr>
            <a:r>
              <a:rPr lang="en"/>
              <a:t>Provides moisture and enhances flavour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txBox="1"/>
          <p:nvPr>
            <p:ph type="title"/>
          </p:nvPr>
        </p:nvSpPr>
        <p:spPr>
          <a:xfrm>
            <a:off x="893700" y="32062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Top Food Items by Count: </a:t>
            </a:r>
            <a:r>
              <a:rPr lang="en" sz="2700">
                <a:solidFill>
                  <a:srgbClr val="2185C5"/>
                </a:solidFill>
              </a:rPr>
              <a:t>French Toast</a:t>
            </a:r>
            <a:endParaRPr sz="2700">
              <a:solidFill>
                <a:srgbClr val="2185C5"/>
              </a:solidFill>
            </a:endParaRPr>
          </a:p>
        </p:txBody>
      </p:sp>
      <p:sp>
        <p:nvSpPr>
          <p:cNvPr id="242" name="Google Shape;242;p30"/>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
        <p:nvSpPr>
          <p:cNvPr id="243" name="Google Shape;243;p30"/>
          <p:cNvSpPr txBox="1"/>
          <p:nvPr>
            <p:ph idx="1" type="body"/>
          </p:nvPr>
        </p:nvSpPr>
        <p:spPr>
          <a:xfrm>
            <a:off x="982250" y="1471375"/>
            <a:ext cx="5510400" cy="1165200"/>
          </a:xfrm>
          <a:prstGeom prst="rect">
            <a:avLst/>
          </a:prstGeom>
          <a:ln>
            <a:noFill/>
          </a:ln>
        </p:spPr>
        <p:txBody>
          <a:bodyPr anchorCtr="0" anchor="t" bIns="91425" lIns="91425" spcFirstLastPara="1" rIns="91425" wrap="square" tIns="91425">
            <a:noAutofit/>
          </a:bodyPr>
          <a:lstStyle/>
          <a:p>
            <a:pPr indent="-368300" lvl="0" marL="457200" rtl="0" algn="l">
              <a:lnSpc>
                <a:spcPct val="115000"/>
              </a:lnSpc>
              <a:spcBef>
                <a:spcPts val="480"/>
              </a:spcBef>
              <a:spcAft>
                <a:spcPts val="0"/>
              </a:spcAft>
              <a:buSzPts val="2200"/>
              <a:buChar char="⬗"/>
            </a:pPr>
            <a:r>
              <a:rPr lang="en"/>
              <a:t>French Toast should be fluffy</a:t>
            </a:r>
            <a:endParaRPr/>
          </a:p>
          <a:p>
            <a:pPr indent="-368300" lvl="0" marL="457200" rtl="0" algn="l">
              <a:lnSpc>
                <a:spcPct val="115000"/>
              </a:lnSpc>
              <a:spcBef>
                <a:spcPts val="480"/>
              </a:spcBef>
              <a:spcAft>
                <a:spcPts val="0"/>
              </a:spcAft>
              <a:buSzPts val="2200"/>
              <a:buChar char="⬗"/>
            </a:pPr>
            <a:r>
              <a:rPr lang="en"/>
              <a:t>Served well with toppings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44" name="Google Shape;244;p30"/>
          <p:cNvSpPr txBox="1"/>
          <p:nvPr/>
        </p:nvSpPr>
        <p:spPr>
          <a:xfrm>
            <a:off x="2432100" y="2754175"/>
            <a:ext cx="5970300" cy="15432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800">
                <a:latin typeface="Tinos"/>
                <a:ea typeface="Tinos"/>
                <a:cs typeface="Tinos"/>
                <a:sym typeface="Tinos"/>
              </a:rPr>
              <a:t>“</a:t>
            </a:r>
            <a:r>
              <a:rPr lang="en" sz="1800">
                <a:latin typeface="Tinos"/>
                <a:ea typeface="Tinos"/>
                <a:cs typeface="Tinos"/>
                <a:sym typeface="Tinos"/>
              </a:rPr>
              <a:t>Indulgence is having a really fat French toast served with a scooper full of raspberries and </a:t>
            </a:r>
            <a:r>
              <a:rPr lang="en" sz="1800">
                <a:latin typeface="Tinos"/>
                <a:ea typeface="Tinos"/>
                <a:cs typeface="Tinos"/>
                <a:sym typeface="Tinos"/>
              </a:rPr>
              <a:t>mascarpone</a:t>
            </a:r>
            <a:r>
              <a:rPr lang="en" sz="1800">
                <a:latin typeface="Tinos"/>
                <a:ea typeface="Tinos"/>
                <a:cs typeface="Tinos"/>
                <a:sym typeface="Tinos"/>
              </a:rPr>
              <a:t> cheese. I loved how fluffy the French toast in and how well it went with the citrusy flavours, but the portion was a little too much of an overkill.” - Reviewer of The Lokal</a:t>
            </a:r>
            <a:endParaRPr sz="1800">
              <a:latin typeface="Tinos"/>
              <a:ea typeface="Tinos"/>
              <a:cs typeface="Tinos"/>
              <a:sym typeface="Tino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1"/>
          <p:cNvSpPr txBox="1"/>
          <p:nvPr>
            <p:ph type="title"/>
          </p:nvPr>
        </p:nvSpPr>
        <p:spPr>
          <a:xfrm>
            <a:off x="893700" y="32062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Top Food Items by Count: </a:t>
            </a:r>
            <a:r>
              <a:rPr lang="en" sz="2700">
                <a:solidFill>
                  <a:srgbClr val="2185C5"/>
                </a:solidFill>
              </a:rPr>
              <a:t>French Toast</a:t>
            </a:r>
            <a:endParaRPr sz="2700">
              <a:solidFill>
                <a:srgbClr val="2185C5"/>
              </a:solidFill>
            </a:endParaRPr>
          </a:p>
        </p:txBody>
      </p:sp>
      <p:sp>
        <p:nvSpPr>
          <p:cNvPr id="250" name="Google Shape;250;p31"/>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
        <p:nvSpPr>
          <p:cNvPr id="251" name="Google Shape;251;p31"/>
          <p:cNvSpPr txBox="1"/>
          <p:nvPr>
            <p:ph idx="1" type="body"/>
          </p:nvPr>
        </p:nvSpPr>
        <p:spPr>
          <a:xfrm>
            <a:off x="946950" y="1506675"/>
            <a:ext cx="3482100" cy="2871600"/>
          </a:xfrm>
          <a:prstGeom prst="rect">
            <a:avLst/>
          </a:prstGeom>
          <a:ln cap="flat" cmpd="sng" w="19050">
            <a:solidFill>
              <a:srgbClr val="B6D7A8"/>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480"/>
              </a:spcBef>
              <a:spcAft>
                <a:spcPts val="0"/>
              </a:spcAft>
              <a:buNone/>
            </a:pPr>
            <a:r>
              <a:t/>
            </a:r>
            <a:endParaRPr/>
          </a:p>
          <a:p>
            <a:pPr indent="-368300" lvl="0" marL="457200" rtl="0" algn="l">
              <a:lnSpc>
                <a:spcPct val="115000"/>
              </a:lnSpc>
              <a:spcBef>
                <a:spcPts val="480"/>
              </a:spcBef>
              <a:spcAft>
                <a:spcPts val="0"/>
              </a:spcAft>
              <a:buSzPts val="2200"/>
              <a:buChar char="⬗"/>
            </a:pPr>
            <a:r>
              <a:rPr lang="en"/>
              <a:t>Prefered to be fluffy and moist</a:t>
            </a:r>
            <a:endParaRPr/>
          </a:p>
          <a:p>
            <a:pPr indent="-368300" lvl="0" marL="457200" rtl="0" algn="l">
              <a:lnSpc>
                <a:spcPct val="115000"/>
              </a:lnSpc>
              <a:spcBef>
                <a:spcPts val="480"/>
              </a:spcBef>
              <a:spcAft>
                <a:spcPts val="0"/>
              </a:spcAft>
              <a:buSzPts val="2200"/>
              <a:buChar char="⬗"/>
            </a:pPr>
            <a:r>
              <a:rPr lang="en"/>
              <a:t>Toppings: berries, cheese or fig jam</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52" name="Google Shape;252;p31"/>
          <p:cNvSpPr txBox="1"/>
          <p:nvPr>
            <p:ph idx="1" type="body"/>
          </p:nvPr>
        </p:nvSpPr>
        <p:spPr>
          <a:xfrm>
            <a:off x="4717825" y="1496725"/>
            <a:ext cx="3482100" cy="2871600"/>
          </a:xfrm>
          <a:prstGeom prst="rect">
            <a:avLst/>
          </a:prstGeom>
          <a:ln cap="flat" cmpd="sng" w="1905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600"/>
              </a:spcBef>
              <a:spcAft>
                <a:spcPts val="0"/>
              </a:spcAft>
              <a:buNone/>
            </a:pPr>
            <a:r>
              <a:t/>
            </a:r>
            <a:endParaRPr/>
          </a:p>
          <a:p>
            <a:pPr indent="-368300" lvl="0" marL="457200" marR="0" rtl="0" algn="l">
              <a:lnSpc>
                <a:spcPct val="115000"/>
              </a:lnSpc>
              <a:spcBef>
                <a:spcPts val="600"/>
              </a:spcBef>
              <a:spcAft>
                <a:spcPts val="0"/>
              </a:spcAft>
              <a:buSzPts val="2200"/>
              <a:buChar char="⬗"/>
            </a:pPr>
            <a:r>
              <a:rPr lang="en"/>
              <a:t>Avoid:</a:t>
            </a:r>
            <a:endParaRPr/>
          </a:p>
          <a:p>
            <a:pPr indent="-368300" lvl="1" marL="914400" rtl="0" algn="l">
              <a:spcBef>
                <a:spcPts val="480"/>
              </a:spcBef>
              <a:spcAft>
                <a:spcPts val="0"/>
              </a:spcAft>
              <a:buSzPts val="2200"/>
              <a:buChar char="◇"/>
            </a:pPr>
            <a:r>
              <a:rPr lang="en"/>
              <a:t>Portion too big</a:t>
            </a:r>
            <a:endParaRPr/>
          </a:p>
          <a:p>
            <a:pPr indent="-368300" lvl="1" marL="914400" rtl="0" algn="l">
              <a:spcBef>
                <a:spcPts val="480"/>
              </a:spcBef>
              <a:spcAft>
                <a:spcPts val="0"/>
              </a:spcAft>
              <a:buSzPts val="2200"/>
              <a:buChar char="◇"/>
            </a:pPr>
            <a:r>
              <a:rPr lang="en"/>
              <a:t>Sauce caused toast to be soggy</a:t>
            </a:r>
            <a:endParaRPr/>
          </a:p>
          <a:p>
            <a:pPr indent="-368300" lvl="1" marL="914400" rtl="0" algn="l">
              <a:spcBef>
                <a:spcPts val="480"/>
              </a:spcBef>
              <a:spcAft>
                <a:spcPts val="0"/>
              </a:spcAft>
              <a:buSzPts val="2200"/>
              <a:buChar char="◇"/>
            </a:pPr>
            <a:r>
              <a:rPr lang="en"/>
              <a:t>Charred sides</a:t>
            </a:r>
            <a:endParaRPr/>
          </a:p>
          <a:p>
            <a:pPr indent="0" lvl="0" marL="0" rtl="0" algn="l">
              <a:lnSpc>
                <a:spcPct val="115000"/>
              </a:lnSpc>
              <a:spcBef>
                <a:spcPts val="600"/>
              </a:spcBef>
              <a:spcAft>
                <a:spcPts val="0"/>
              </a:spcAft>
              <a:buNone/>
            </a:pPr>
            <a:r>
              <a:t/>
            </a:r>
            <a:endParaRPr/>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32"/>
          <p:cNvSpPr txBox="1"/>
          <p:nvPr>
            <p:ph type="title"/>
          </p:nvPr>
        </p:nvSpPr>
        <p:spPr>
          <a:xfrm>
            <a:off x="675000" y="802050"/>
            <a:ext cx="3729000" cy="60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Top Food Items By Polarity</a:t>
            </a:r>
            <a:endParaRPr sz="2400"/>
          </a:p>
        </p:txBody>
      </p:sp>
      <p:sp>
        <p:nvSpPr>
          <p:cNvPr id="258" name="Google Shape;258;p32"/>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59" name="Google Shape;259;p32"/>
          <p:cNvSpPr txBox="1"/>
          <p:nvPr>
            <p:ph idx="1" type="body"/>
          </p:nvPr>
        </p:nvSpPr>
        <p:spPr>
          <a:xfrm>
            <a:off x="893700" y="1534025"/>
            <a:ext cx="3291600" cy="26691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600"/>
              </a:spcBef>
              <a:spcAft>
                <a:spcPts val="0"/>
              </a:spcAft>
              <a:buSzPts val="2200"/>
              <a:buChar char="⬗"/>
            </a:pPr>
            <a:r>
              <a:rPr lang="en"/>
              <a:t>Buttermilk Waffle</a:t>
            </a:r>
            <a:endParaRPr/>
          </a:p>
          <a:p>
            <a:pPr indent="-368300" lvl="0" marL="457200" rtl="0" algn="l">
              <a:lnSpc>
                <a:spcPct val="150000"/>
              </a:lnSpc>
              <a:spcBef>
                <a:spcPts val="0"/>
              </a:spcBef>
              <a:spcAft>
                <a:spcPts val="0"/>
              </a:spcAft>
              <a:buSzPts val="2200"/>
              <a:buChar char="⬗"/>
            </a:pPr>
            <a:r>
              <a:rPr lang="en"/>
              <a:t>Pulled Pork</a:t>
            </a:r>
            <a:endParaRPr/>
          </a:p>
          <a:p>
            <a:pPr indent="-368300" lvl="0" marL="457200" rtl="0" algn="l">
              <a:lnSpc>
                <a:spcPct val="150000"/>
              </a:lnSpc>
              <a:spcBef>
                <a:spcPts val="0"/>
              </a:spcBef>
              <a:spcAft>
                <a:spcPts val="0"/>
              </a:spcAft>
              <a:buSzPts val="2200"/>
              <a:buChar char="⬗"/>
            </a:pPr>
            <a:r>
              <a:rPr lang="en"/>
              <a:t>Eggs Ben</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260" name="Google Shape;260;p32"/>
          <p:cNvPicPr preferRelativeResize="0"/>
          <p:nvPr/>
        </p:nvPicPr>
        <p:blipFill>
          <a:blip r:embed="rId4">
            <a:alphaModFix/>
          </a:blip>
          <a:stretch>
            <a:fillRect/>
          </a:stretch>
        </p:blipFill>
        <p:spPr>
          <a:xfrm>
            <a:off x="51" y="0"/>
            <a:ext cx="9144000" cy="5143501"/>
          </a:xfrm>
          <a:prstGeom prst="rect">
            <a:avLst/>
          </a:prstGeom>
          <a:noFill/>
          <a:ln>
            <a:noFill/>
          </a:ln>
        </p:spPr>
      </p:pic>
      <p:pic>
        <p:nvPicPr>
          <p:cNvPr id="261" name="Google Shape;261;p32"/>
          <p:cNvPicPr preferRelativeResize="0"/>
          <p:nvPr/>
        </p:nvPicPr>
        <p:blipFill rotWithShape="1">
          <a:blip r:embed="rId5">
            <a:alphaModFix/>
          </a:blip>
          <a:srcRect b="4843" l="0" r="48076" t="0"/>
          <a:stretch/>
        </p:blipFill>
        <p:spPr>
          <a:xfrm>
            <a:off x="2205325" y="0"/>
            <a:ext cx="4733439" cy="5143500"/>
          </a:xfrm>
          <a:prstGeom prst="rect">
            <a:avLst/>
          </a:prstGeom>
          <a:noFill/>
          <a:ln>
            <a:noFill/>
          </a:ln>
        </p:spPr>
      </p:pic>
      <p:sp>
        <p:nvSpPr>
          <p:cNvPr id="262" name="Google Shape;262;p32"/>
          <p:cNvSpPr/>
          <p:nvPr/>
        </p:nvSpPr>
        <p:spPr>
          <a:xfrm rot="10800000">
            <a:off x="2749975" y="364975"/>
            <a:ext cx="1424100" cy="470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15"/>
          <p:cNvSpPr txBox="1"/>
          <p:nvPr>
            <p:ph type="title"/>
          </p:nvPr>
        </p:nvSpPr>
        <p:spPr>
          <a:xfrm>
            <a:off x="955250" y="636375"/>
            <a:ext cx="3291600" cy="60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Agenda</a:t>
            </a:r>
            <a:endParaRPr sz="3000"/>
          </a:p>
        </p:txBody>
      </p:sp>
      <p:sp>
        <p:nvSpPr>
          <p:cNvPr id="100" name="Google Shape;100;p15"/>
          <p:cNvSpPr txBox="1"/>
          <p:nvPr>
            <p:ph idx="1" type="body"/>
          </p:nvPr>
        </p:nvSpPr>
        <p:spPr>
          <a:xfrm>
            <a:off x="741200" y="722825"/>
            <a:ext cx="3719700" cy="3828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361950" lvl="0" marL="457200" rtl="0" algn="l">
              <a:spcBef>
                <a:spcPts val="600"/>
              </a:spcBef>
              <a:spcAft>
                <a:spcPts val="0"/>
              </a:spcAft>
              <a:buSzPts val="2100"/>
              <a:buChar char="⬗"/>
            </a:pPr>
            <a:r>
              <a:rPr lang="en" sz="2100"/>
              <a:t>Objective</a:t>
            </a:r>
            <a:endParaRPr sz="2100"/>
          </a:p>
          <a:p>
            <a:pPr indent="-361950" lvl="0" marL="457200" rtl="0" algn="l">
              <a:spcBef>
                <a:spcPts val="0"/>
              </a:spcBef>
              <a:spcAft>
                <a:spcPts val="0"/>
              </a:spcAft>
              <a:buSzPts val="2100"/>
              <a:buChar char="⬗"/>
            </a:pPr>
            <a:r>
              <a:rPr lang="en" sz="2100"/>
              <a:t>Food and Beverage Analysis</a:t>
            </a:r>
            <a:endParaRPr sz="2100"/>
          </a:p>
          <a:p>
            <a:pPr indent="-361950" lvl="1" marL="914400" rtl="0" algn="l">
              <a:spcBef>
                <a:spcPts val="0"/>
              </a:spcBef>
              <a:spcAft>
                <a:spcPts val="0"/>
              </a:spcAft>
              <a:buSzPts val="2100"/>
              <a:buChar char="◇"/>
            </a:pPr>
            <a:r>
              <a:rPr lang="en" sz="2100"/>
              <a:t>Methodology</a:t>
            </a:r>
            <a:endParaRPr sz="2100"/>
          </a:p>
          <a:p>
            <a:pPr indent="-361950" lvl="1" marL="914400" rtl="0" algn="l">
              <a:spcBef>
                <a:spcPts val="0"/>
              </a:spcBef>
              <a:spcAft>
                <a:spcPts val="0"/>
              </a:spcAft>
              <a:buSzPts val="2100"/>
              <a:buChar char="◇"/>
            </a:pPr>
            <a:r>
              <a:rPr lang="en" sz="2100"/>
              <a:t>Food insights</a:t>
            </a:r>
            <a:endParaRPr sz="2100"/>
          </a:p>
          <a:p>
            <a:pPr indent="-361950" lvl="1" marL="914400" rtl="0" algn="l">
              <a:spcBef>
                <a:spcPts val="0"/>
              </a:spcBef>
              <a:spcAft>
                <a:spcPts val="0"/>
              </a:spcAft>
              <a:buSzPts val="2100"/>
              <a:buChar char="◇"/>
            </a:pPr>
            <a:r>
              <a:rPr lang="en" sz="2100"/>
              <a:t>Beverage insights</a:t>
            </a:r>
            <a:endParaRPr sz="2100"/>
          </a:p>
          <a:p>
            <a:pPr indent="-361950" lvl="1" marL="914400" rtl="0" algn="l">
              <a:spcBef>
                <a:spcPts val="0"/>
              </a:spcBef>
              <a:spcAft>
                <a:spcPts val="0"/>
              </a:spcAft>
              <a:buSzPts val="2100"/>
              <a:buChar char="◇"/>
            </a:pPr>
            <a:r>
              <a:rPr lang="en" sz="2100"/>
              <a:t>TCE items analysis</a:t>
            </a:r>
            <a:endParaRPr sz="2100"/>
          </a:p>
          <a:p>
            <a:pPr indent="-361950" lvl="0" marL="457200" rtl="0" algn="l">
              <a:spcBef>
                <a:spcPts val="0"/>
              </a:spcBef>
              <a:spcAft>
                <a:spcPts val="0"/>
              </a:spcAft>
              <a:buSzPts val="2100"/>
              <a:buChar char="⬗"/>
            </a:pPr>
            <a:r>
              <a:rPr lang="en" sz="2100"/>
              <a:t>Competitor Analysis</a:t>
            </a:r>
            <a:endParaRPr sz="2100"/>
          </a:p>
          <a:p>
            <a:pPr indent="-361950" lvl="1" marL="914400" rtl="0" algn="l">
              <a:spcBef>
                <a:spcPts val="0"/>
              </a:spcBef>
              <a:spcAft>
                <a:spcPts val="0"/>
              </a:spcAft>
              <a:buSzPts val="2100"/>
              <a:buChar char="◇"/>
            </a:pPr>
            <a:r>
              <a:rPr lang="en" sz="2100"/>
              <a:t>Methodology</a:t>
            </a:r>
            <a:endParaRPr sz="2100"/>
          </a:p>
          <a:p>
            <a:pPr indent="-361950" lvl="1" marL="914400" rtl="0" algn="l">
              <a:spcBef>
                <a:spcPts val="0"/>
              </a:spcBef>
              <a:spcAft>
                <a:spcPts val="0"/>
              </a:spcAft>
              <a:buSzPts val="2100"/>
              <a:buChar char="◇"/>
            </a:pPr>
            <a:r>
              <a:rPr lang="en" sz="2100"/>
              <a:t>Insights</a:t>
            </a:r>
            <a:endParaRPr sz="2100"/>
          </a:p>
          <a:p>
            <a:pPr indent="-361950" lvl="0" marL="457200" rtl="0" algn="l">
              <a:spcBef>
                <a:spcPts val="0"/>
              </a:spcBef>
              <a:spcAft>
                <a:spcPts val="0"/>
              </a:spcAft>
              <a:buSzPts val="2100"/>
              <a:buChar char="⬗"/>
            </a:pPr>
            <a:r>
              <a:rPr lang="en" sz="2100"/>
              <a:t>Conclusion</a:t>
            </a:r>
            <a:endParaRPr sz="2100"/>
          </a:p>
          <a:p>
            <a:pPr indent="0" lvl="0" marL="0" marR="0" rtl="0" algn="l">
              <a:lnSpc>
                <a:spcPct val="100000"/>
              </a:lnSpc>
              <a:spcBef>
                <a:spcPts val="480"/>
              </a:spcBef>
              <a:spcAft>
                <a:spcPts val="0"/>
              </a:spcAft>
              <a:buNone/>
            </a:pPr>
            <a:r>
              <a:t/>
            </a:r>
            <a:endParaRPr/>
          </a:p>
        </p:txBody>
      </p:sp>
      <p:sp>
        <p:nvSpPr>
          <p:cNvPr id="101" name="Google Shape;101;p15"/>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txBox="1"/>
          <p:nvPr>
            <p:ph type="title"/>
          </p:nvPr>
        </p:nvSpPr>
        <p:spPr>
          <a:xfrm>
            <a:off x="893700" y="32062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Top Food Items by Polarity: </a:t>
            </a:r>
            <a:r>
              <a:rPr lang="en" sz="2700">
                <a:solidFill>
                  <a:srgbClr val="2185C5"/>
                </a:solidFill>
              </a:rPr>
              <a:t>Buttermilk Waffle</a:t>
            </a:r>
            <a:endParaRPr sz="2700">
              <a:solidFill>
                <a:srgbClr val="2185C5"/>
              </a:solidFill>
            </a:endParaRPr>
          </a:p>
        </p:txBody>
      </p:sp>
      <p:sp>
        <p:nvSpPr>
          <p:cNvPr id="268" name="Google Shape;268;p33"/>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
        <p:nvSpPr>
          <p:cNvPr id="269" name="Google Shape;269;p33"/>
          <p:cNvSpPr txBox="1"/>
          <p:nvPr>
            <p:ph idx="1" type="body"/>
          </p:nvPr>
        </p:nvSpPr>
        <p:spPr>
          <a:xfrm>
            <a:off x="946950" y="1613025"/>
            <a:ext cx="6228600" cy="612000"/>
          </a:xfrm>
          <a:prstGeom prst="rect">
            <a:avLst/>
          </a:prstGeom>
          <a:ln>
            <a:noFill/>
          </a:ln>
        </p:spPr>
        <p:txBody>
          <a:bodyPr anchorCtr="0" anchor="t" bIns="91425" lIns="91425" spcFirstLastPara="1" rIns="91425" wrap="square" tIns="91425">
            <a:noAutofit/>
          </a:bodyPr>
          <a:lstStyle/>
          <a:p>
            <a:pPr indent="-355600" lvl="0" marL="457200" rtl="0" algn="l">
              <a:lnSpc>
                <a:spcPct val="115000"/>
              </a:lnSpc>
              <a:spcBef>
                <a:spcPts val="480"/>
              </a:spcBef>
              <a:spcAft>
                <a:spcPts val="0"/>
              </a:spcAft>
              <a:buSzPts val="2000"/>
              <a:buChar char="⬗"/>
            </a:pPr>
            <a:r>
              <a:rPr lang="en"/>
              <a:t>Must be c</a:t>
            </a:r>
            <a:r>
              <a:rPr lang="en"/>
              <a:t>risp and fluffy, soft inside.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70" name="Google Shape;270;p33"/>
          <p:cNvSpPr txBox="1"/>
          <p:nvPr/>
        </p:nvSpPr>
        <p:spPr>
          <a:xfrm>
            <a:off x="3432575" y="2660025"/>
            <a:ext cx="4769700" cy="15771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800">
                <a:latin typeface="Tinos"/>
                <a:ea typeface="Tinos"/>
                <a:cs typeface="Tinos"/>
                <a:sym typeface="Tinos"/>
              </a:rPr>
              <a:t>“</a:t>
            </a:r>
            <a:r>
              <a:rPr lang="en" sz="1800">
                <a:latin typeface="Tinos"/>
                <a:ea typeface="Tinos"/>
                <a:cs typeface="Tinos"/>
                <a:sym typeface="Tinos"/>
              </a:rPr>
              <a:t>The buttermilk waffle was one of the better ones I had - crisp, but still soft and fluffy inside. Portion is quite substantial, but perhaps still better to share with friends.” - Reviewer of The Populus Coffee &amp; Food Co.</a:t>
            </a:r>
            <a:endParaRPr sz="1800">
              <a:latin typeface="Tinos"/>
              <a:ea typeface="Tinos"/>
              <a:cs typeface="Tinos"/>
              <a:sym typeface="Tino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type="title"/>
          </p:nvPr>
        </p:nvSpPr>
        <p:spPr>
          <a:xfrm>
            <a:off x="893700" y="32062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Top Food Items by Polarity: </a:t>
            </a:r>
            <a:r>
              <a:rPr lang="en" sz="2700">
                <a:solidFill>
                  <a:srgbClr val="2185C5"/>
                </a:solidFill>
              </a:rPr>
              <a:t>Buttermilk Waffle</a:t>
            </a:r>
            <a:endParaRPr sz="2700">
              <a:solidFill>
                <a:srgbClr val="2185C5"/>
              </a:solidFill>
            </a:endParaRPr>
          </a:p>
        </p:txBody>
      </p:sp>
      <p:sp>
        <p:nvSpPr>
          <p:cNvPr id="276" name="Google Shape;276;p34"/>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
        <p:nvSpPr>
          <p:cNvPr id="277" name="Google Shape;277;p34"/>
          <p:cNvSpPr txBox="1"/>
          <p:nvPr>
            <p:ph idx="1" type="body"/>
          </p:nvPr>
        </p:nvSpPr>
        <p:spPr>
          <a:xfrm>
            <a:off x="946950" y="1506675"/>
            <a:ext cx="3482100" cy="2871600"/>
          </a:xfrm>
          <a:prstGeom prst="rect">
            <a:avLst/>
          </a:prstGeom>
          <a:ln cap="flat" cmpd="sng" w="19050">
            <a:solidFill>
              <a:srgbClr val="B6D7A8"/>
            </a:solidFill>
            <a:prstDash val="solid"/>
            <a:round/>
            <a:headEnd len="sm" w="sm" type="none"/>
            <a:tailEnd len="sm" w="sm" type="none"/>
          </a:ln>
        </p:spPr>
        <p:txBody>
          <a:bodyPr anchorCtr="0" anchor="t" bIns="91425" lIns="91425" spcFirstLastPara="1" rIns="91425" wrap="square" tIns="91425">
            <a:noAutofit/>
          </a:bodyPr>
          <a:lstStyle/>
          <a:p>
            <a:pPr indent="-355600" lvl="0" marL="457200" rtl="0" algn="l">
              <a:lnSpc>
                <a:spcPct val="115000"/>
              </a:lnSpc>
              <a:spcBef>
                <a:spcPts val="480"/>
              </a:spcBef>
              <a:spcAft>
                <a:spcPts val="0"/>
              </a:spcAft>
              <a:buSzPts val="2000"/>
              <a:buChar char="⬗"/>
            </a:pPr>
            <a:r>
              <a:rPr lang="en"/>
              <a:t>Crisp and fluffiness</a:t>
            </a:r>
            <a:endParaRPr sz="2000"/>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78" name="Google Shape;278;p34"/>
          <p:cNvSpPr txBox="1"/>
          <p:nvPr>
            <p:ph idx="1" type="body"/>
          </p:nvPr>
        </p:nvSpPr>
        <p:spPr>
          <a:xfrm>
            <a:off x="4717825" y="1496725"/>
            <a:ext cx="3482100" cy="2871600"/>
          </a:xfrm>
          <a:prstGeom prst="rect">
            <a:avLst/>
          </a:prstGeom>
          <a:ln cap="flat" cmpd="sng" w="1905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368300" lvl="0" marL="457200" marR="0" rtl="0" algn="l">
              <a:lnSpc>
                <a:spcPct val="115000"/>
              </a:lnSpc>
              <a:spcBef>
                <a:spcPts val="600"/>
              </a:spcBef>
              <a:spcAft>
                <a:spcPts val="0"/>
              </a:spcAft>
              <a:buSzPts val="2200"/>
              <a:buChar char="⬗"/>
            </a:pPr>
            <a:r>
              <a:rPr lang="en"/>
              <a:t>Avoid:</a:t>
            </a:r>
            <a:endParaRPr/>
          </a:p>
          <a:p>
            <a:pPr indent="-368300" lvl="1" marL="914400" rtl="0" algn="l">
              <a:lnSpc>
                <a:spcPct val="115000"/>
              </a:lnSpc>
              <a:spcBef>
                <a:spcPts val="480"/>
              </a:spcBef>
              <a:spcAft>
                <a:spcPts val="0"/>
              </a:spcAft>
              <a:buSzPts val="2200"/>
              <a:buChar char="◇"/>
            </a:pPr>
            <a:r>
              <a:rPr lang="en"/>
              <a:t>Not crisp enough</a:t>
            </a:r>
            <a:endParaRPr/>
          </a:p>
          <a:p>
            <a:pPr indent="-368300" lvl="1" marL="914400" rtl="0" algn="l">
              <a:lnSpc>
                <a:spcPct val="115000"/>
              </a:lnSpc>
              <a:spcBef>
                <a:spcPts val="480"/>
              </a:spcBef>
              <a:spcAft>
                <a:spcPts val="0"/>
              </a:spcAft>
              <a:buSzPts val="2200"/>
              <a:buChar char="◇"/>
            </a:pPr>
            <a:r>
              <a:rPr lang="en"/>
              <a:t>Soggy  due to ice cream</a:t>
            </a:r>
            <a:endParaRPr/>
          </a:p>
          <a:p>
            <a:pPr indent="-368300" lvl="1" marL="914400" rtl="0" algn="l">
              <a:lnSpc>
                <a:spcPct val="115000"/>
              </a:lnSpc>
              <a:spcBef>
                <a:spcPts val="480"/>
              </a:spcBef>
              <a:spcAft>
                <a:spcPts val="0"/>
              </a:spcAft>
              <a:buSzPts val="2200"/>
              <a:buChar char="◇"/>
            </a:pPr>
            <a:r>
              <a:rPr lang="en"/>
              <a:t>Too thick</a:t>
            </a:r>
            <a:endParaRPr sz="2000"/>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5"/>
          <p:cNvSpPr txBox="1"/>
          <p:nvPr>
            <p:ph type="title"/>
          </p:nvPr>
        </p:nvSpPr>
        <p:spPr>
          <a:xfrm>
            <a:off x="893700" y="32062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Top Food Items by Polarity: </a:t>
            </a:r>
            <a:r>
              <a:rPr lang="en" sz="2700">
                <a:solidFill>
                  <a:srgbClr val="2185C5"/>
                </a:solidFill>
              </a:rPr>
              <a:t>Pulled Pork</a:t>
            </a:r>
            <a:endParaRPr sz="2700">
              <a:solidFill>
                <a:srgbClr val="2185C5"/>
              </a:solidFill>
            </a:endParaRPr>
          </a:p>
        </p:txBody>
      </p:sp>
      <p:sp>
        <p:nvSpPr>
          <p:cNvPr id="284" name="Google Shape;284;p35"/>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
        <p:nvSpPr>
          <p:cNvPr id="285" name="Google Shape;285;p35"/>
          <p:cNvSpPr txBox="1"/>
          <p:nvPr>
            <p:ph idx="1" type="body"/>
          </p:nvPr>
        </p:nvSpPr>
        <p:spPr>
          <a:xfrm>
            <a:off x="946950" y="1506675"/>
            <a:ext cx="3482100" cy="2871600"/>
          </a:xfrm>
          <a:prstGeom prst="rect">
            <a:avLst/>
          </a:prstGeom>
          <a:ln cap="flat" cmpd="sng" w="19050">
            <a:solidFill>
              <a:srgbClr val="B6D7A8"/>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480"/>
              </a:spcBef>
              <a:spcAft>
                <a:spcPts val="0"/>
              </a:spcAft>
              <a:buNone/>
            </a:pPr>
            <a:r>
              <a:t/>
            </a:r>
            <a:endParaRPr/>
          </a:p>
          <a:p>
            <a:pPr indent="-368300" lvl="0" marL="457200" rtl="0" algn="l">
              <a:lnSpc>
                <a:spcPct val="115000"/>
              </a:lnSpc>
              <a:spcBef>
                <a:spcPts val="480"/>
              </a:spcBef>
              <a:spcAft>
                <a:spcPts val="0"/>
              </a:spcAft>
              <a:buSzPts val="2200"/>
              <a:buChar char="⬗"/>
            </a:pPr>
            <a:r>
              <a:rPr lang="en"/>
              <a:t>Tenderness and flavour</a:t>
            </a:r>
            <a:endParaRPr/>
          </a:p>
          <a:p>
            <a:pPr indent="-355600" lvl="0" marL="457200" rtl="0" algn="l">
              <a:lnSpc>
                <a:spcPct val="115000"/>
              </a:lnSpc>
              <a:spcBef>
                <a:spcPts val="480"/>
              </a:spcBef>
              <a:spcAft>
                <a:spcPts val="0"/>
              </a:spcAft>
              <a:buSzPts val="2000"/>
              <a:buChar char="⬗"/>
            </a:pPr>
            <a:r>
              <a:rPr lang="en"/>
              <a:t>Taste and how well it is roasted</a:t>
            </a:r>
            <a:endParaRPr sz="2000"/>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86" name="Google Shape;286;p35"/>
          <p:cNvSpPr txBox="1"/>
          <p:nvPr>
            <p:ph idx="1" type="body"/>
          </p:nvPr>
        </p:nvSpPr>
        <p:spPr>
          <a:xfrm>
            <a:off x="4717825" y="1496725"/>
            <a:ext cx="3482100" cy="2871600"/>
          </a:xfrm>
          <a:prstGeom prst="rect">
            <a:avLst/>
          </a:prstGeom>
          <a:ln cap="flat" cmpd="sng" w="1905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368300" lvl="0" marL="457200" marR="0" rtl="0" algn="l">
              <a:lnSpc>
                <a:spcPct val="115000"/>
              </a:lnSpc>
              <a:spcBef>
                <a:spcPts val="600"/>
              </a:spcBef>
              <a:spcAft>
                <a:spcPts val="0"/>
              </a:spcAft>
              <a:buSzPts val="2200"/>
              <a:buChar char="⬗"/>
            </a:pPr>
            <a:r>
              <a:rPr lang="en"/>
              <a:t>Avoid:</a:t>
            </a:r>
            <a:endParaRPr/>
          </a:p>
          <a:p>
            <a:pPr indent="-368300" lvl="1" marL="914400" rtl="0" algn="l">
              <a:lnSpc>
                <a:spcPct val="115000"/>
              </a:lnSpc>
              <a:spcBef>
                <a:spcPts val="480"/>
              </a:spcBef>
              <a:spcAft>
                <a:spcPts val="0"/>
              </a:spcAft>
              <a:buSzPts val="2200"/>
              <a:buChar char="◇"/>
            </a:pPr>
            <a:r>
              <a:rPr lang="en"/>
              <a:t>Dry and not tender</a:t>
            </a:r>
            <a:endParaRPr sz="2000"/>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6"/>
          <p:cNvSpPr txBox="1"/>
          <p:nvPr>
            <p:ph type="title"/>
          </p:nvPr>
        </p:nvSpPr>
        <p:spPr>
          <a:xfrm>
            <a:off x="893700" y="32062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Top Food Items by Polarity: </a:t>
            </a:r>
            <a:r>
              <a:rPr lang="en" sz="2700">
                <a:solidFill>
                  <a:srgbClr val="2185C5"/>
                </a:solidFill>
              </a:rPr>
              <a:t>Eggs Ben</a:t>
            </a:r>
            <a:endParaRPr sz="2700">
              <a:solidFill>
                <a:srgbClr val="2185C5"/>
              </a:solidFill>
            </a:endParaRPr>
          </a:p>
        </p:txBody>
      </p:sp>
      <p:sp>
        <p:nvSpPr>
          <p:cNvPr id="292" name="Google Shape;292;p36"/>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
        <p:nvSpPr>
          <p:cNvPr id="293" name="Google Shape;293;p36"/>
          <p:cNvSpPr txBox="1"/>
          <p:nvPr>
            <p:ph idx="1" type="body"/>
          </p:nvPr>
        </p:nvSpPr>
        <p:spPr>
          <a:xfrm>
            <a:off x="946950" y="1506675"/>
            <a:ext cx="3482100" cy="2871600"/>
          </a:xfrm>
          <a:prstGeom prst="rect">
            <a:avLst/>
          </a:prstGeom>
          <a:ln cap="flat" cmpd="sng" w="19050">
            <a:solidFill>
              <a:srgbClr val="B6D7A8"/>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a:p>
            <a:pPr indent="-368300" lvl="0" marL="457200" rtl="0" algn="l">
              <a:lnSpc>
                <a:spcPct val="115000"/>
              </a:lnSpc>
              <a:spcBef>
                <a:spcPts val="480"/>
              </a:spcBef>
              <a:spcAft>
                <a:spcPts val="0"/>
              </a:spcAft>
              <a:buSzPts val="2200"/>
              <a:buChar char="⬗"/>
            </a:pPr>
            <a:r>
              <a:rPr lang="en"/>
              <a:t>Large portion</a:t>
            </a:r>
            <a:endParaRPr/>
          </a:p>
          <a:p>
            <a:pPr indent="-368300" lvl="0" marL="457200" rtl="0" algn="l">
              <a:lnSpc>
                <a:spcPct val="115000"/>
              </a:lnSpc>
              <a:spcBef>
                <a:spcPts val="480"/>
              </a:spcBef>
              <a:spcAft>
                <a:spcPts val="0"/>
              </a:spcAft>
              <a:buSzPts val="2200"/>
              <a:buChar char="⬗"/>
            </a:pPr>
            <a:r>
              <a:rPr lang="en"/>
              <a:t>Combo well with unagi, mentaiko sauce and smoked salmon</a:t>
            </a:r>
            <a:endParaRPr/>
          </a:p>
          <a:p>
            <a:pPr indent="-368300" lvl="0" marL="457200" rtl="0" algn="l">
              <a:lnSpc>
                <a:spcPct val="115000"/>
              </a:lnSpc>
              <a:spcBef>
                <a:spcPts val="480"/>
              </a:spcBef>
              <a:spcAft>
                <a:spcPts val="0"/>
              </a:spcAft>
              <a:buSzPts val="2200"/>
              <a:buChar char="⬗"/>
            </a:pPr>
            <a:r>
              <a:rPr lang="en"/>
              <a:t>Crunchy toast</a:t>
            </a:r>
            <a:endParaRPr/>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94" name="Google Shape;294;p36"/>
          <p:cNvSpPr txBox="1"/>
          <p:nvPr>
            <p:ph idx="1" type="body"/>
          </p:nvPr>
        </p:nvSpPr>
        <p:spPr>
          <a:xfrm>
            <a:off x="4717825" y="1496725"/>
            <a:ext cx="3482100" cy="2871600"/>
          </a:xfrm>
          <a:prstGeom prst="rect">
            <a:avLst/>
          </a:prstGeom>
          <a:ln cap="flat" cmpd="sng" w="1905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368300" lvl="0" marL="457200" marR="0" rtl="0" algn="l">
              <a:lnSpc>
                <a:spcPct val="115000"/>
              </a:lnSpc>
              <a:spcBef>
                <a:spcPts val="600"/>
              </a:spcBef>
              <a:spcAft>
                <a:spcPts val="0"/>
              </a:spcAft>
              <a:buSzPts val="2200"/>
              <a:buChar char="⬗"/>
            </a:pPr>
            <a:r>
              <a:rPr lang="en"/>
              <a:t>Avoid:</a:t>
            </a:r>
            <a:endParaRPr/>
          </a:p>
          <a:p>
            <a:pPr indent="-368300" lvl="1" marL="914400" rtl="0" algn="l">
              <a:lnSpc>
                <a:spcPct val="115000"/>
              </a:lnSpc>
              <a:spcBef>
                <a:spcPts val="480"/>
              </a:spcBef>
              <a:spcAft>
                <a:spcPts val="0"/>
              </a:spcAft>
              <a:buSzPts val="2200"/>
              <a:buChar char="◇"/>
            </a:pPr>
            <a:r>
              <a:rPr lang="en"/>
              <a:t>Pricey</a:t>
            </a:r>
            <a:endParaRPr/>
          </a:p>
          <a:p>
            <a:pPr indent="0" lvl="0" marL="914400" rtl="0" algn="l">
              <a:lnSpc>
                <a:spcPct val="115000"/>
              </a:lnSpc>
              <a:spcBef>
                <a:spcPts val="600"/>
              </a:spcBef>
              <a:spcAft>
                <a:spcPts val="0"/>
              </a:spcAft>
              <a:buNone/>
            </a:pPr>
            <a:r>
              <a:t/>
            </a:r>
            <a:endParaRPr/>
          </a:p>
          <a:p>
            <a:pPr indent="-368300" lvl="0" marL="457200" rtl="0" algn="l">
              <a:lnSpc>
                <a:spcPct val="115000"/>
              </a:lnSpc>
              <a:spcBef>
                <a:spcPts val="600"/>
              </a:spcBef>
              <a:spcAft>
                <a:spcPts val="0"/>
              </a:spcAft>
              <a:buSzPts val="2200"/>
              <a:buChar char="⬗"/>
            </a:pPr>
            <a:r>
              <a:rPr lang="en"/>
              <a:t>Make the eggs ben worth the price</a:t>
            </a:r>
            <a:endParaRPr/>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pic>
        <p:nvPicPr>
          <p:cNvPr id="299" name="Google Shape;299;p37"/>
          <p:cNvPicPr preferRelativeResize="0"/>
          <p:nvPr/>
        </p:nvPicPr>
        <p:blipFill>
          <a:blip r:embed="rId4">
            <a:alphaModFix/>
          </a:blip>
          <a:stretch>
            <a:fillRect/>
          </a:stretch>
        </p:blipFill>
        <p:spPr>
          <a:xfrm>
            <a:off x="51" y="0"/>
            <a:ext cx="9144000" cy="5143501"/>
          </a:xfrm>
          <a:prstGeom prst="rect">
            <a:avLst/>
          </a:prstGeom>
          <a:noFill/>
          <a:ln>
            <a:noFill/>
          </a:ln>
        </p:spPr>
      </p:pic>
      <p:sp>
        <p:nvSpPr>
          <p:cNvPr id="300" name="Google Shape;300;p37"/>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01" name="Google Shape;301;p37"/>
          <p:cNvPicPr preferRelativeResize="0"/>
          <p:nvPr/>
        </p:nvPicPr>
        <p:blipFill rotWithShape="1">
          <a:blip r:embed="rId5">
            <a:alphaModFix/>
          </a:blip>
          <a:srcRect b="6551" l="958" r="46638" t="1426"/>
          <a:stretch/>
        </p:blipFill>
        <p:spPr>
          <a:xfrm>
            <a:off x="1968463" y="0"/>
            <a:ext cx="5207164" cy="5143500"/>
          </a:xfrm>
          <a:prstGeom prst="rect">
            <a:avLst/>
          </a:prstGeom>
          <a:noFill/>
          <a:ln>
            <a:noFill/>
          </a:ln>
        </p:spPr>
      </p:pic>
      <p:sp>
        <p:nvSpPr>
          <p:cNvPr id="302" name="Google Shape;302;p37"/>
          <p:cNvSpPr/>
          <p:nvPr/>
        </p:nvSpPr>
        <p:spPr>
          <a:xfrm>
            <a:off x="3679650" y="2432900"/>
            <a:ext cx="448200" cy="407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7"/>
          <p:cNvSpPr/>
          <p:nvPr/>
        </p:nvSpPr>
        <p:spPr>
          <a:xfrm>
            <a:off x="3196075" y="2765175"/>
            <a:ext cx="448200" cy="32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7"/>
          <p:cNvSpPr/>
          <p:nvPr/>
        </p:nvSpPr>
        <p:spPr>
          <a:xfrm>
            <a:off x="3246625" y="3511750"/>
            <a:ext cx="521400" cy="28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8"/>
          <p:cNvSpPr txBox="1"/>
          <p:nvPr>
            <p:ph type="title"/>
          </p:nvPr>
        </p:nvSpPr>
        <p:spPr>
          <a:xfrm>
            <a:off x="480575" y="361850"/>
            <a:ext cx="81699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Top Beverage by Count: </a:t>
            </a:r>
            <a:r>
              <a:rPr lang="en" sz="2700">
                <a:solidFill>
                  <a:srgbClr val="2185C5"/>
                </a:solidFill>
              </a:rPr>
              <a:t>Earl Grey</a:t>
            </a:r>
            <a:endParaRPr sz="2700">
              <a:solidFill>
                <a:srgbClr val="2185C5"/>
              </a:solidFill>
            </a:endParaRPr>
          </a:p>
        </p:txBody>
      </p:sp>
      <p:sp>
        <p:nvSpPr>
          <p:cNvPr id="310" name="Google Shape;310;p38"/>
          <p:cNvSpPr txBox="1"/>
          <p:nvPr>
            <p:ph idx="1" type="body"/>
          </p:nvPr>
        </p:nvSpPr>
        <p:spPr>
          <a:xfrm>
            <a:off x="940650" y="1692950"/>
            <a:ext cx="7262700" cy="2390400"/>
          </a:xfrm>
          <a:prstGeom prst="rect">
            <a:avLst/>
          </a:prstGeom>
          <a:ln>
            <a:noFill/>
          </a:ln>
        </p:spPr>
        <p:txBody>
          <a:bodyPr anchorCtr="0" anchor="t" bIns="91425" lIns="91425" spcFirstLastPara="1" rIns="91425" wrap="square" tIns="91425">
            <a:noAutofit/>
          </a:bodyPr>
          <a:lstStyle/>
          <a:p>
            <a:pPr indent="-368300" lvl="0" marL="457200" marR="0" rtl="0" algn="l">
              <a:lnSpc>
                <a:spcPct val="115000"/>
              </a:lnSpc>
              <a:spcBef>
                <a:spcPts val="600"/>
              </a:spcBef>
              <a:spcAft>
                <a:spcPts val="0"/>
              </a:spcAft>
              <a:buClr>
                <a:srgbClr val="9E7C59"/>
              </a:buClr>
              <a:buSzPts val="2200"/>
              <a:buFont typeface="Tinos"/>
              <a:buChar char="⬗"/>
            </a:pPr>
            <a:r>
              <a:rPr lang="en"/>
              <a:t>Yuan Yang Earl Grey </a:t>
            </a:r>
            <a:br>
              <a:rPr lang="en"/>
            </a:br>
            <a:r>
              <a:rPr lang="en" sz="1800"/>
              <a:t>by Dapper coffee</a:t>
            </a:r>
            <a:endParaRPr sz="1800"/>
          </a:p>
          <a:p>
            <a:pPr indent="-355600" lvl="1" marL="914400" marR="0" rtl="0" algn="l">
              <a:lnSpc>
                <a:spcPct val="115000"/>
              </a:lnSpc>
              <a:spcBef>
                <a:spcPts val="600"/>
              </a:spcBef>
              <a:spcAft>
                <a:spcPts val="0"/>
              </a:spcAft>
              <a:buSzPts val="2000"/>
              <a:buChar char="◇"/>
            </a:pPr>
            <a:r>
              <a:t/>
            </a:r>
            <a:endParaRPr sz="2000"/>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11" name="Google Shape;311;p38"/>
          <p:cNvSpPr txBox="1"/>
          <p:nvPr>
            <p:ph idx="12" type="sldNum"/>
          </p:nvPr>
        </p:nvSpPr>
        <p:spPr>
          <a:xfrm>
            <a:off x="-6475" y="4645800"/>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9"/>
          <p:cNvSpPr txBox="1"/>
          <p:nvPr>
            <p:ph type="title"/>
          </p:nvPr>
        </p:nvSpPr>
        <p:spPr>
          <a:xfrm>
            <a:off x="480575" y="361850"/>
            <a:ext cx="81699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Top Beverage by Count: </a:t>
            </a:r>
            <a:r>
              <a:rPr lang="en" sz="2700">
                <a:solidFill>
                  <a:srgbClr val="2185C5"/>
                </a:solidFill>
              </a:rPr>
              <a:t>Earl Grey</a:t>
            </a:r>
            <a:endParaRPr sz="2700">
              <a:solidFill>
                <a:srgbClr val="2185C5"/>
              </a:solidFill>
            </a:endParaRPr>
          </a:p>
        </p:txBody>
      </p:sp>
      <p:sp>
        <p:nvSpPr>
          <p:cNvPr id="317" name="Google Shape;317;p39"/>
          <p:cNvSpPr txBox="1"/>
          <p:nvPr>
            <p:ph idx="1" type="body"/>
          </p:nvPr>
        </p:nvSpPr>
        <p:spPr>
          <a:xfrm>
            <a:off x="940650" y="1692950"/>
            <a:ext cx="7262700" cy="2390400"/>
          </a:xfrm>
          <a:prstGeom prst="rect">
            <a:avLst/>
          </a:prstGeom>
          <a:ln cap="flat" cmpd="sng" w="19050">
            <a:solidFill>
              <a:srgbClr val="B6D7A8"/>
            </a:solidFill>
            <a:prstDash val="solid"/>
            <a:round/>
            <a:headEnd len="sm" w="sm" type="none"/>
            <a:tailEnd len="sm" w="sm" type="none"/>
          </a:ln>
        </p:spPr>
        <p:txBody>
          <a:bodyPr anchorCtr="0" anchor="t" bIns="91425" lIns="91425" spcFirstLastPara="1" rIns="91425" wrap="square" tIns="91425">
            <a:noAutofit/>
          </a:bodyPr>
          <a:lstStyle/>
          <a:p>
            <a:pPr indent="-368300" lvl="0" marL="457200" marR="0" rtl="0" algn="l">
              <a:lnSpc>
                <a:spcPct val="115000"/>
              </a:lnSpc>
              <a:spcBef>
                <a:spcPts val="600"/>
              </a:spcBef>
              <a:spcAft>
                <a:spcPts val="0"/>
              </a:spcAft>
              <a:buClr>
                <a:srgbClr val="9E7C59"/>
              </a:buClr>
              <a:buSzPts val="2200"/>
              <a:buFont typeface="Tinos"/>
              <a:buChar char="⬗"/>
            </a:pPr>
            <a:r>
              <a:rPr lang="en"/>
              <a:t>Yuan Yang Earl Grey </a:t>
            </a:r>
            <a:br>
              <a:rPr lang="en"/>
            </a:br>
            <a:r>
              <a:rPr lang="en" sz="1800"/>
              <a:t>by Dapper coffee</a:t>
            </a:r>
            <a:endParaRPr sz="1800"/>
          </a:p>
          <a:p>
            <a:pPr indent="-355600" lvl="1" marL="914400" marR="0" rtl="0" algn="l">
              <a:lnSpc>
                <a:spcPct val="115000"/>
              </a:lnSpc>
              <a:spcBef>
                <a:spcPts val="600"/>
              </a:spcBef>
              <a:spcAft>
                <a:spcPts val="0"/>
              </a:spcAft>
              <a:buSzPts val="2000"/>
              <a:buChar char="◇"/>
            </a:pPr>
            <a:r>
              <a:rPr lang="en" sz="2000"/>
              <a:t>Harmonious</a:t>
            </a:r>
            <a:endParaRPr sz="2000"/>
          </a:p>
          <a:p>
            <a:pPr indent="-355600" lvl="1" marL="914400" marR="0" rtl="0" algn="l">
              <a:lnSpc>
                <a:spcPct val="115000"/>
              </a:lnSpc>
              <a:spcBef>
                <a:spcPts val="600"/>
              </a:spcBef>
              <a:spcAft>
                <a:spcPts val="0"/>
              </a:spcAft>
              <a:buSzPts val="2000"/>
              <a:buChar char="◇"/>
            </a:pPr>
            <a:r>
              <a:rPr lang="en" sz="2000"/>
              <a:t>Lavender petals added for extra fragrance</a:t>
            </a:r>
            <a:endParaRPr sz="2000"/>
          </a:p>
          <a:p>
            <a:pPr indent="-355600" lvl="1" marL="914400" marR="0" rtl="0" algn="l">
              <a:lnSpc>
                <a:spcPct val="115000"/>
              </a:lnSpc>
              <a:spcBef>
                <a:spcPts val="600"/>
              </a:spcBef>
              <a:spcAft>
                <a:spcPts val="0"/>
              </a:spcAft>
              <a:buSzPts val="2000"/>
              <a:buChar char="◇"/>
            </a:pPr>
            <a:r>
              <a:rPr lang="en" sz="2000"/>
              <a:t>Refreshing</a:t>
            </a:r>
            <a:endParaRPr sz="2000"/>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18" name="Google Shape;318;p39"/>
          <p:cNvSpPr txBox="1"/>
          <p:nvPr>
            <p:ph idx="12" type="sldNum"/>
          </p:nvPr>
        </p:nvSpPr>
        <p:spPr>
          <a:xfrm>
            <a:off x="-6475" y="4645800"/>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0"/>
          <p:cNvSpPr txBox="1"/>
          <p:nvPr>
            <p:ph idx="1" type="body"/>
          </p:nvPr>
        </p:nvSpPr>
        <p:spPr>
          <a:xfrm>
            <a:off x="1024350" y="1454925"/>
            <a:ext cx="4369800" cy="1955100"/>
          </a:xfrm>
          <a:prstGeom prst="rect">
            <a:avLst/>
          </a:prstGeom>
          <a:ln>
            <a:noFill/>
          </a:ln>
        </p:spPr>
        <p:txBody>
          <a:bodyPr anchorCtr="0" anchor="t" bIns="91425" lIns="91425" spcFirstLastPara="1" rIns="91425" wrap="square" tIns="91425">
            <a:noAutofit/>
          </a:bodyPr>
          <a:lstStyle/>
          <a:p>
            <a:pPr indent="0" lvl="0" marL="0" marR="0" rtl="0" algn="l">
              <a:lnSpc>
                <a:spcPct val="115000"/>
              </a:lnSpc>
              <a:spcBef>
                <a:spcPts val="600"/>
              </a:spcBef>
              <a:spcAft>
                <a:spcPts val="0"/>
              </a:spcAft>
              <a:buNone/>
            </a:pPr>
            <a:r>
              <a:rPr lang="en"/>
              <a:t>Other Insights</a:t>
            </a:r>
            <a:endParaRPr/>
          </a:p>
          <a:p>
            <a:pPr indent="-368300" lvl="0" marL="457200" marR="0" rtl="0" algn="l">
              <a:lnSpc>
                <a:spcPct val="115000"/>
              </a:lnSpc>
              <a:spcBef>
                <a:spcPts val="600"/>
              </a:spcBef>
              <a:spcAft>
                <a:spcPts val="0"/>
              </a:spcAft>
              <a:buClr>
                <a:srgbClr val="9E7C59"/>
              </a:buClr>
              <a:buSzPts val="2200"/>
              <a:buFont typeface="Tinos"/>
              <a:buChar char="⬗"/>
            </a:pPr>
            <a:r>
              <a:rPr lang="en"/>
              <a:t>A flavour for desserts:</a:t>
            </a:r>
            <a:endParaRPr/>
          </a:p>
          <a:p>
            <a:pPr indent="-368300" lvl="1" marL="914400" marR="0" rtl="0" algn="l">
              <a:lnSpc>
                <a:spcPct val="115000"/>
              </a:lnSpc>
              <a:spcBef>
                <a:spcPts val="600"/>
              </a:spcBef>
              <a:spcAft>
                <a:spcPts val="0"/>
              </a:spcAft>
              <a:buSzPts val="2200"/>
              <a:buChar char="◇"/>
            </a:pPr>
            <a:r>
              <a:rPr lang="en"/>
              <a:t>Ice cream, cake, e.t.c.</a:t>
            </a:r>
            <a:endParaRPr/>
          </a:p>
          <a:p>
            <a:pPr indent="-368300" lvl="0" marL="457200" marR="0" rtl="0" algn="l">
              <a:lnSpc>
                <a:spcPct val="115000"/>
              </a:lnSpc>
              <a:spcBef>
                <a:spcPts val="600"/>
              </a:spcBef>
              <a:spcAft>
                <a:spcPts val="0"/>
              </a:spcAft>
              <a:buSzPts val="2200"/>
              <a:buChar char="⬗"/>
            </a:pPr>
            <a:r>
              <a:rPr lang="en"/>
              <a:t>Makes for an interesting flavor</a:t>
            </a:r>
            <a:endParaRPr/>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24" name="Google Shape;324;p40"/>
          <p:cNvSpPr txBox="1"/>
          <p:nvPr>
            <p:ph type="title"/>
          </p:nvPr>
        </p:nvSpPr>
        <p:spPr>
          <a:xfrm>
            <a:off x="480575" y="361850"/>
            <a:ext cx="81699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Top Beverage by Count: </a:t>
            </a:r>
            <a:r>
              <a:rPr lang="en" sz="2700">
                <a:solidFill>
                  <a:srgbClr val="2185C5"/>
                </a:solidFill>
              </a:rPr>
              <a:t>Earl Grey</a:t>
            </a:r>
            <a:endParaRPr sz="2700">
              <a:solidFill>
                <a:srgbClr val="2185C5"/>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1"/>
          <p:cNvSpPr txBox="1"/>
          <p:nvPr>
            <p:ph type="title"/>
          </p:nvPr>
        </p:nvSpPr>
        <p:spPr>
          <a:xfrm>
            <a:off x="480575" y="361850"/>
            <a:ext cx="81699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Top Beverage by Count: </a:t>
            </a:r>
            <a:r>
              <a:rPr lang="en" sz="2700">
                <a:solidFill>
                  <a:srgbClr val="2185C5"/>
                </a:solidFill>
              </a:rPr>
              <a:t>Green Tea</a:t>
            </a:r>
            <a:endParaRPr sz="2700">
              <a:solidFill>
                <a:srgbClr val="2185C5"/>
              </a:solidFill>
            </a:endParaRPr>
          </a:p>
        </p:txBody>
      </p:sp>
      <p:sp>
        <p:nvSpPr>
          <p:cNvPr id="330" name="Google Shape;330;p41"/>
          <p:cNvSpPr txBox="1"/>
          <p:nvPr>
            <p:ph idx="1" type="body"/>
          </p:nvPr>
        </p:nvSpPr>
        <p:spPr>
          <a:xfrm>
            <a:off x="946950" y="1506675"/>
            <a:ext cx="3482100" cy="2861100"/>
          </a:xfrm>
          <a:prstGeom prst="rect">
            <a:avLst/>
          </a:prstGeom>
          <a:ln cap="flat" cmpd="sng" w="19050">
            <a:solidFill>
              <a:srgbClr val="B6D7A8"/>
            </a:solidFill>
            <a:prstDash val="solid"/>
            <a:round/>
            <a:headEnd len="sm" w="sm" type="none"/>
            <a:tailEnd len="sm" w="sm" type="none"/>
          </a:ln>
        </p:spPr>
        <p:txBody>
          <a:bodyPr anchorCtr="0" anchor="t" bIns="91425" lIns="91425" spcFirstLastPara="1" rIns="91425" wrap="square" tIns="91425">
            <a:noAutofit/>
          </a:bodyPr>
          <a:lstStyle/>
          <a:p>
            <a:pPr indent="0" lvl="0" marL="457200" marR="0" rtl="0" algn="l">
              <a:lnSpc>
                <a:spcPct val="115000"/>
              </a:lnSpc>
              <a:spcBef>
                <a:spcPts val="600"/>
              </a:spcBef>
              <a:spcAft>
                <a:spcPts val="0"/>
              </a:spcAft>
              <a:buNone/>
            </a:pPr>
            <a:r>
              <a:t/>
            </a:r>
            <a:endParaRPr/>
          </a:p>
          <a:p>
            <a:pPr indent="-368300" lvl="0" marL="457200" marR="0" rtl="0" algn="l">
              <a:lnSpc>
                <a:spcPct val="115000"/>
              </a:lnSpc>
              <a:spcBef>
                <a:spcPts val="600"/>
              </a:spcBef>
              <a:spcAft>
                <a:spcPts val="0"/>
              </a:spcAft>
              <a:buClr>
                <a:srgbClr val="9E7C59"/>
              </a:buClr>
              <a:buSzPts val="2200"/>
              <a:buFont typeface="Tinos"/>
              <a:buChar char="⬗"/>
            </a:pPr>
            <a:r>
              <a:rPr lang="en"/>
              <a:t>A popular variant:</a:t>
            </a:r>
            <a:br>
              <a:rPr lang="en"/>
            </a:br>
            <a:r>
              <a:rPr lang="en"/>
              <a:t>Milk tea</a:t>
            </a:r>
            <a:endParaRPr/>
          </a:p>
          <a:p>
            <a:pPr indent="-368300" lvl="0" marL="457200" marR="0" rtl="0" algn="l">
              <a:lnSpc>
                <a:spcPct val="115000"/>
              </a:lnSpc>
              <a:spcBef>
                <a:spcPts val="600"/>
              </a:spcBef>
              <a:spcAft>
                <a:spcPts val="0"/>
              </a:spcAft>
              <a:buClr>
                <a:srgbClr val="9E7C59"/>
              </a:buClr>
              <a:buSzPts val="2200"/>
              <a:buFont typeface="Tinos"/>
              <a:buChar char="⬗"/>
            </a:pPr>
            <a:r>
              <a:rPr lang="en"/>
              <a:t>Balance milk and tea</a:t>
            </a:r>
            <a:endParaRPr sz="2000"/>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31" name="Google Shape;331;p41"/>
          <p:cNvSpPr txBox="1"/>
          <p:nvPr>
            <p:ph idx="12" type="sldNum"/>
          </p:nvPr>
        </p:nvSpPr>
        <p:spPr>
          <a:xfrm>
            <a:off x="-6475" y="4645800"/>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
        <p:nvSpPr>
          <p:cNvPr id="332" name="Google Shape;332;p41"/>
          <p:cNvSpPr txBox="1"/>
          <p:nvPr>
            <p:ph idx="1" type="body"/>
          </p:nvPr>
        </p:nvSpPr>
        <p:spPr>
          <a:xfrm>
            <a:off x="4725000" y="1501975"/>
            <a:ext cx="3482100" cy="2861100"/>
          </a:xfrm>
          <a:prstGeom prst="rect">
            <a:avLst/>
          </a:prstGeom>
          <a:ln cap="flat" cmpd="sng" w="1905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457200" marR="0" rtl="0" algn="l">
              <a:lnSpc>
                <a:spcPct val="115000"/>
              </a:lnSpc>
              <a:spcBef>
                <a:spcPts val="600"/>
              </a:spcBef>
              <a:spcAft>
                <a:spcPts val="0"/>
              </a:spcAft>
              <a:buNone/>
            </a:pPr>
            <a:r>
              <a:t/>
            </a:r>
            <a:endParaRPr/>
          </a:p>
          <a:p>
            <a:pPr indent="-368300" lvl="0" marL="457200" marR="0" rtl="0" algn="l">
              <a:lnSpc>
                <a:spcPct val="115000"/>
              </a:lnSpc>
              <a:spcBef>
                <a:spcPts val="600"/>
              </a:spcBef>
              <a:spcAft>
                <a:spcPts val="0"/>
              </a:spcAft>
              <a:buClr>
                <a:srgbClr val="9E7C59"/>
              </a:buClr>
              <a:buSzPts val="2200"/>
              <a:buFont typeface="Tinos"/>
              <a:buChar char="⬗"/>
            </a:pPr>
            <a:r>
              <a:rPr lang="en"/>
              <a:t>Avoid</a:t>
            </a:r>
            <a:r>
              <a:rPr lang="en"/>
              <a:t>:</a:t>
            </a:r>
            <a:endParaRPr/>
          </a:p>
          <a:p>
            <a:pPr indent="-368300" lvl="1" marL="914400" marR="0" rtl="0" algn="l">
              <a:lnSpc>
                <a:spcPct val="115000"/>
              </a:lnSpc>
              <a:spcBef>
                <a:spcPts val="600"/>
              </a:spcBef>
              <a:spcAft>
                <a:spcPts val="0"/>
              </a:spcAft>
              <a:buSzPts val="2200"/>
              <a:buChar char="◇"/>
            </a:pPr>
            <a:r>
              <a:rPr lang="en"/>
              <a:t>Too much milk</a:t>
            </a:r>
            <a:endParaRPr/>
          </a:p>
          <a:p>
            <a:pPr indent="-368300" lvl="1" marL="914400" marR="0" rtl="0" algn="l">
              <a:lnSpc>
                <a:spcPct val="115000"/>
              </a:lnSpc>
              <a:spcBef>
                <a:spcPts val="600"/>
              </a:spcBef>
              <a:spcAft>
                <a:spcPts val="0"/>
              </a:spcAft>
              <a:buSzPts val="2200"/>
              <a:buChar char="◇"/>
            </a:pPr>
            <a:r>
              <a:rPr lang="en"/>
              <a:t>Making it overly sweet</a:t>
            </a:r>
            <a:endParaRPr/>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2"/>
          <p:cNvSpPr txBox="1"/>
          <p:nvPr>
            <p:ph type="title"/>
          </p:nvPr>
        </p:nvSpPr>
        <p:spPr>
          <a:xfrm>
            <a:off x="480575" y="361850"/>
            <a:ext cx="81699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Recommendation for </a:t>
            </a:r>
            <a:r>
              <a:rPr lang="en" sz="2700">
                <a:solidFill>
                  <a:srgbClr val="2185C5"/>
                </a:solidFill>
              </a:rPr>
              <a:t>Green Tea</a:t>
            </a:r>
            <a:endParaRPr sz="2700">
              <a:solidFill>
                <a:srgbClr val="2185C5"/>
              </a:solidFill>
            </a:endParaRPr>
          </a:p>
        </p:txBody>
      </p:sp>
      <p:sp>
        <p:nvSpPr>
          <p:cNvPr id="338" name="Google Shape;338;p42"/>
          <p:cNvSpPr txBox="1"/>
          <p:nvPr>
            <p:ph idx="1" type="body"/>
          </p:nvPr>
        </p:nvSpPr>
        <p:spPr>
          <a:xfrm>
            <a:off x="1089725" y="1592200"/>
            <a:ext cx="6951600" cy="2260200"/>
          </a:xfrm>
          <a:prstGeom prst="rect">
            <a:avLst/>
          </a:prstGeom>
          <a:ln cap="flat" cmpd="sng" w="19050">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368300" lvl="0" marL="457200" marR="0" rtl="0" algn="l">
              <a:lnSpc>
                <a:spcPct val="115000"/>
              </a:lnSpc>
              <a:spcBef>
                <a:spcPts val="600"/>
              </a:spcBef>
              <a:spcAft>
                <a:spcPts val="0"/>
              </a:spcAft>
              <a:buClr>
                <a:srgbClr val="9E7C59"/>
              </a:buClr>
              <a:buSzPts val="2200"/>
              <a:buFont typeface="Tinos"/>
              <a:buChar char="⬗"/>
            </a:pPr>
            <a:r>
              <a:rPr lang="en"/>
              <a:t>Ensure balanced flavour in beverages - a good ratio of milk, tea and syrup</a:t>
            </a:r>
            <a:endParaRPr/>
          </a:p>
          <a:p>
            <a:pPr indent="-368300" lvl="0" marL="457200" marR="0" rtl="0" algn="l">
              <a:lnSpc>
                <a:spcPct val="115000"/>
              </a:lnSpc>
              <a:spcBef>
                <a:spcPts val="600"/>
              </a:spcBef>
              <a:spcAft>
                <a:spcPts val="0"/>
              </a:spcAft>
              <a:buSzPts val="2200"/>
              <a:buChar char="⬗"/>
            </a:pPr>
            <a:r>
              <a:rPr lang="en"/>
              <a:t>Famous as a flavour profile - TCE can introduce food items such as green tea cakes and ice cream</a:t>
            </a:r>
            <a:endParaRPr/>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39" name="Google Shape;339;p42"/>
          <p:cNvSpPr txBox="1"/>
          <p:nvPr>
            <p:ph idx="12" type="sldNum"/>
          </p:nvPr>
        </p:nvSpPr>
        <p:spPr>
          <a:xfrm>
            <a:off x="-6475" y="4645800"/>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ctrTitle"/>
          </p:nvPr>
        </p:nvSpPr>
        <p:spPr>
          <a:xfrm>
            <a:off x="3258675" y="1643125"/>
            <a:ext cx="26268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a:t>
            </a:r>
            <a:endParaRPr/>
          </a:p>
          <a:p>
            <a:pPr indent="0" lvl="0" marL="0" rtl="0" algn="ctr">
              <a:spcBef>
                <a:spcPts val="0"/>
              </a:spcBef>
              <a:spcAft>
                <a:spcPts val="0"/>
              </a:spcAft>
              <a:buNone/>
            </a:pPr>
            <a:r>
              <a:rPr lang="en"/>
              <a:t>Objective</a:t>
            </a:r>
            <a:endParaRPr/>
          </a:p>
        </p:txBody>
      </p:sp>
      <p:sp>
        <p:nvSpPr>
          <p:cNvPr id="107" name="Google Shape;107;p16"/>
          <p:cNvSpPr txBox="1"/>
          <p:nvPr>
            <p:ph idx="1" type="subTitle"/>
          </p:nvPr>
        </p:nvSpPr>
        <p:spPr>
          <a:xfrm>
            <a:off x="3258675" y="3068654"/>
            <a:ext cx="26268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3"/>
          <p:cNvSpPr txBox="1"/>
          <p:nvPr>
            <p:ph type="title"/>
          </p:nvPr>
        </p:nvSpPr>
        <p:spPr>
          <a:xfrm>
            <a:off x="480575" y="361850"/>
            <a:ext cx="81699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Top Beverage by Count: </a:t>
            </a:r>
            <a:r>
              <a:rPr lang="en" sz="2700">
                <a:solidFill>
                  <a:srgbClr val="2185C5"/>
                </a:solidFill>
              </a:rPr>
              <a:t>Milk Tea</a:t>
            </a:r>
            <a:endParaRPr sz="2700">
              <a:solidFill>
                <a:srgbClr val="2185C5"/>
              </a:solidFill>
            </a:endParaRPr>
          </a:p>
        </p:txBody>
      </p:sp>
      <p:sp>
        <p:nvSpPr>
          <p:cNvPr id="345" name="Google Shape;345;p43"/>
          <p:cNvSpPr txBox="1"/>
          <p:nvPr>
            <p:ph idx="1" type="body"/>
          </p:nvPr>
        </p:nvSpPr>
        <p:spPr>
          <a:xfrm>
            <a:off x="946950" y="1506675"/>
            <a:ext cx="3482100" cy="2871600"/>
          </a:xfrm>
          <a:prstGeom prst="rect">
            <a:avLst/>
          </a:prstGeom>
          <a:ln cap="flat" cmpd="sng" w="19050">
            <a:solidFill>
              <a:srgbClr val="B6D7A8"/>
            </a:solidFill>
            <a:prstDash val="solid"/>
            <a:round/>
            <a:headEnd len="sm" w="sm" type="none"/>
            <a:tailEnd len="sm" w="sm" type="none"/>
          </a:ln>
        </p:spPr>
        <p:txBody>
          <a:bodyPr anchorCtr="0" anchor="t" bIns="91425" lIns="91425" spcFirstLastPara="1" rIns="91425" wrap="square" tIns="91425">
            <a:noAutofit/>
          </a:bodyPr>
          <a:lstStyle/>
          <a:p>
            <a:pPr indent="-368300" lvl="0" marL="457200" marR="0" rtl="0" algn="l">
              <a:lnSpc>
                <a:spcPct val="115000"/>
              </a:lnSpc>
              <a:spcBef>
                <a:spcPts val="600"/>
              </a:spcBef>
              <a:spcAft>
                <a:spcPts val="0"/>
              </a:spcAft>
              <a:buClr>
                <a:srgbClr val="9E7C59"/>
              </a:buClr>
              <a:buSzPts val="2200"/>
              <a:buFont typeface="Tinos"/>
              <a:buChar char="⬗"/>
            </a:pPr>
            <a:r>
              <a:rPr lang="en" sz="2000"/>
              <a:t>Perfect Balance </a:t>
            </a:r>
            <a:endParaRPr sz="2000"/>
          </a:p>
          <a:p>
            <a:pPr indent="-355600" lvl="0" marL="457200" marR="0" rtl="0" algn="l">
              <a:lnSpc>
                <a:spcPct val="115000"/>
              </a:lnSpc>
              <a:spcBef>
                <a:spcPts val="600"/>
              </a:spcBef>
              <a:spcAft>
                <a:spcPts val="0"/>
              </a:spcAft>
              <a:buSzPts val="2000"/>
              <a:buChar char="⬗"/>
            </a:pPr>
            <a:r>
              <a:rPr lang="en" sz="2000"/>
              <a:t>Not too sweet</a:t>
            </a:r>
            <a:endParaRPr sz="2000"/>
          </a:p>
          <a:p>
            <a:pPr indent="-355600" lvl="0" marL="457200" marR="0" rtl="0" algn="l">
              <a:lnSpc>
                <a:spcPct val="115000"/>
              </a:lnSpc>
              <a:spcBef>
                <a:spcPts val="600"/>
              </a:spcBef>
              <a:spcAft>
                <a:spcPts val="0"/>
              </a:spcAft>
              <a:buSzPts val="2000"/>
              <a:buChar char="⬗"/>
            </a:pPr>
            <a:r>
              <a:rPr lang="en" sz="2000"/>
              <a:t>Quality ingredients</a:t>
            </a:r>
            <a:endParaRPr sz="2000"/>
          </a:p>
          <a:p>
            <a:pPr indent="-355600" lvl="0" marL="457200" marR="0" rtl="0" algn="l">
              <a:lnSpc>
                <a:spcPct val="115000"/>
              </a:lnSpc>
              <a:spcBef>
                <a:spcPts val="600"/>
              </a:spcBef>
              <a:spcAft>
                <a:spcPts val="0"/>
              </a:spcAft>
              <a:buSzPts val="2000"/>
              <a:buChar char="⬗"/>
            </a:pPr>
            <a:r>
              <a:rPr lang="en" sz="2000"/>
              <a:t>Healthier choice</a:t>
            </a:r>
            <a:endParaRPr sz="2000"/>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46" name="Google Shape;346;p43"/>
          <p:cNvSpPr txBox="1"/>
          <p:nvPr>
            <p:ph idx="12" type="sldNum"/>
          </p:nvPr>
        </p:nvSpPr>
        <p:spPr>
          <a:xfrm>
            <a:off x="-6475" y="4645800"/>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
        <p:nvSpPr>
          <p:cNvPr id="347" name="Google Shape;347;p43"/>
          <p:cNvSpPr txBox="1"/>
          <p:nvPr>
            <p:ph idx="1" type="body"/>
          </p:nvPr>
        </p:nvSpPr>
        <p:spPr>
          <a:xfrm>
            <a:off x="4717825" y="1496725"/>
            <a:ext cx="3482100" cy="2871600"/>
          </a:xfrm>
          <a:prstGeom prst="rect">
            <a:avLst/>
          </a:prstGeom>
          <a:ln cap="flat" cmpd="sng" w="1905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368300" lvl="0" marL="457200" marR="0" rtl="0" algn="l">
              <a:lnSpc>
                <a:spcPct val="115000"/>
              </a:lnSpc>
              <a:spcBef>
                <a:spcPts val="600"/>
              </a:spcBef>
              <a:spcAft>
                <a:spcPts val="0"/>
              </a:spcAft>
              <a:buSzPts val="2200"/>
              <a:buChar char="⬗"/>
            </a:pPr>
            <a:r>
              <a:rPr lang="en"/>
              <a:t>Avoid</a:t>
            </a:r>
            <a:r>
              <a:rPr lang="en"/>
              <a:t>:</a:t>
            </a:r>
            <a:endParaRPr/>
          </a:p>
          <a:p>
            <a:pPr indent="-368300" lvl="1" marL="914400" marR="0" rtl="0" algn="l">
              <a:lnSpc>
                <a:spcPct val="115000"/>
              </a:lnSpc>
              <a:spcBef>
                <a:spcPts val="600"/>
              </a:spcBef>
              <a:spcAft>
                <a:spcPts val="0"/>
              </a:spcAft>
              <a:buSzPts val="2200"/>
              <a:buChar char="◇"/>
            </a:pPr>
            <a:r>
              <a:rPr lang="en"/>
              <a:t>Can be tasteless at times</a:t>
            </a:r>
            <a:endParaRPr/>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pic>
        <p:nvPicPr>
          <p:cNvPr id="352" name="Google Shape;352;p44"/>
          <p:cNvPicPr preferRelativeResize="0"/>
          <p:nvPr/>
        </p:nvPicPr>
        <p:blipFill>
          <a:blip r:embed="rId4">
            <a:alphaModFix/>
          </a:blip>
          <a:stretch>
            <a:fillRect/>
          </a:stretch>
        </p:blipFill>
        <p:spPr>
          <a:xfrm>
            <a:off x="51" y="0"/>
            <a:ext cx="9144000" cy="5143501"/>
          </a:xfrm>
          <a:prstGeom prst="rect">
            <a:avLst/>
          </a:prstGeom>
          <a:noFill/>
          <a:ln>
            <a:noFill/>
          </a:ln>
        </p:spPr>
      </p:pic>
      <p:sp>
        <p:nvSpPr>
          <p:cNvPr id="353" name="Google Shape;353;p44"/>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54" name="Google Shape;354;p44"/>
          <p:cNvPicPr preferRelativeResize="0"/>
          <p:nvPr/>
        </p:nvPicPr>
        <p:blipFill rotWithShape="1">
          <a:blip r:embed="rId5">
            <a:alphaModFix/>
          </a:blip>
          <a:srcRect b="5981" l="961" r="46472" t="1707"/>
          <a:stretch/>
        </p:blipFill>
        <p:spPr>
          <a:xfrm>
            <a:off x="1963338" y="0"/>
            <a:ext cx="5217331" cy="5143500"/>
          </a:xfrm>
          <a:prstGeom prst="rect">
            <a:avLst/>
          </a:prstGeom>
          <a:noFill/>
          <a:ln>
            <a:noFill/>
          </a:ln>
        </p:spPr>
      </p:pic>
      <p:sp>
        <p:nvSpPr>
          <p:cNvPr id="355" name="Google Shape;355;p44"/>
          <p:cNvSpPr/>
          <p:nvPr/>
        </p:nvSpPr>
        <p:spPr>
          <a:xfrm>
            <a:off x="2784175" y="1647650"/>
            <a:ext cx="611400" cy="257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4"/>
          <p:cNvSpPr/>
          <p:nvPr/>
        </p:nvSpPr>
        <p:spPr>
          <a:xfrm>
            <a:off x="3710250" y="2373150"/>
            <a:ext cx="611400" cy="257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4"/>
          <p:cNvSpPr/>
          <p:nvPr/>
        </p:nvSpPr>
        <p:spPr>
          <a:xfrm>
            <a:off x="3260900" y="2704625"/>
            <a:ext cx="611400" cy="257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5"/>
          <p:cNvSpPr txBox="1"/>
          <p:nvPr>
            <p:ph type="title"/>
          </p:nvPr>
        </p:nvSpPr>
        <p:spPr>
          <a:xfrm>
            <a:off x="893700" y="32062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Top Beverage by Polarity: </a:t>
            </a:r>
            <a:r>
              <a:rPr lang="en" sz="2700">
                <a:solidFill>
                  <a:srgbClr val="2185C5"/>
                </a:solidFill>
              </a:rPr>
              <a:t>Iced Mocha</a:t>
            </a:r>
            <a:endParaRPr sz="2700">
              <a:solidFill>
                <a:srgbClr val="2185C5"/>
              </a:solidFill>
            </a:endParaRPr>
          </a:p>
        </p:txBody>
      </p:sp>
      <p:sp>
        <p:nvSpPr>
          <p:cNvPr id="363" name="Google Shape;363;p45"/>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
        <p:nvSpPr>
          <p:cNvPr id="364" name="Google Shape;364;p45"/>
          <p:cNvSpPr txBox="1"/>
          <p:nvPr>
            <p:ph idx="1" type="body"/>
          </p:nvPr>
        </p:nvSpPr>
        <p:spPr>
          <a:xfrm>
            <a:off x="946950" y="1506675"/>
            <a:ext cx="3482100" cy="2871600"/>
          </a:xfrm>
          <a:prstGeom prst="rect">
            <a:avLst/>
          </a:prstGeom>
          <a:ln cap="flat" cmpd="sng" w="19050">
            <a:solidFill>
              <a:srgbClr val="B6D7A8"/>
            </a:solidFill>
            <a:prstDash val="solid"/>
            <a:round/>
            <a:headEnd len="sm" w="sm" type="none"/>
            <a:tailEnd len="sm" w="sm" type="none"/>
          </a:ln>
        </p:spPr>
        <p:txBody>
          <a:bodyPr anchorCtr="0" anchor="t" bIns="91425" lIns="91425" spcFirstLastPara="1" rIns="91425" wrap="square" tIns="91425">
            <a:noAutofit/>
          </a:bodyPr>
          <a:lstStyle/>
          <a:p>
            <a:pPr indent="-355600" lvl="0" marL="457200" marR="0" rtl="0" algn="l">
              <a:lnSpc>
                <a:spcPct val="115000"/>
              </a:lnSpc>
              <a:spcBef>
                <a:spcPts val="600"/>
              </a:spcBef>
              <a:spcAft>
                <a:spcPts val="0"/>
              </a:spcAft>
              <a:buSzPts val="2000"/>
              <a:buChar char="⬗"/>
            </a:pPr>
            <a:r>
              <a:rPr lang="en" sz="2000"/>
              <a:t>Strong and rich flavour of chocolate</a:t>
            </a:r>
            <a:endParaRPr sz="2000"/>
          </a:p>
          <a:p>
            <a:pPr indent="-355600" lvl="0" marL="457200" marR="0" rtl="0" algn="l">
              <a:lnSpc>
                <a:spcPct val="115000"/>
              </a:lnSpc>
              <a:spcBef>
                <a:spcPts val="600"/>
              </a:spcBef>
              <a:spcAft>
                <a:spcPts val="0"/>
              </a:spcAft>
              <a:buSzPts val="2000"/>
              <a:buChar char="⬗"/>
            </a:pPr>
            <a:r>
              <a:rPr lang="en" sz="2000"/>
              <a:t>Smooth texture</a:t>
            </a:r>
            <a:endParaRPr sz="2000"/>
          </a:p>
          <a:p>
            <a:pPr indent="-355600" lvl="0" marL="457200" marR="0" rtl="0" algn="l">
              <a:lnSpc>
                <a:spcPct val="115000"/>
              </a:lnSpc>
              <a:spcBef>
                <a:spcPts val="600"/>
              </a:spcBef>
              <a:spcAft>
                <a:spcPts val="0"/>
              </a:spcAft>
              <a:buSzPts val="2000"/>
              <a:buChar char="⬗"/>
            </a:pPr>
            <a:r>
              <a:rPr lang="en" sz="2000"/>
              <a:t>Addition of syrup</a:t>
            </a:r>
            <a:endParaRPr sz="2000"/>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65" name="Google Shape;365;p45"/>
          <p:cNvSpPr txBox="1"/>
          <p:nvPr>
            <p:ph idx="1" type="body"/>
          </p:nvPr>
        </p:nvSpPr>
        <p:spPr>
          <a:xfrm>
            <a:off x="4717825" y="1496725"/>
            <a:ext cx="3482100" cy="2871600"/>
          </a:xfrm>
          <a:prstGeom prst="rect">
            <a:avLst/>
          </a:prstGeom>
          <a:ln cap="flat" cmpd="sng" w="19050">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368300" lvl="0" marL="457200" marR="0" rtl="0" algn="l">
              <a:lnSpc>
                <a:spcPct val="115000"/>
              </a:lnSpc>
              <a:spcBef>
                <a:spcPts val="600"/>
              </a:spcBef>
              <a:spcAft>
                <a:spcPts val="0"/>
              </a:spcAft>
              <a:buSzPts val="2200"/>
              <a:buChar char="⬗"/>
            </a:pPr>
            <a:r>
              <a:rPr lang="en"/>
              <a:t>Avoid:</a:t>
            </a:r>
            <a:endParaRPr/>
          </a:p>
          <a:p>
            <a:pPr indent="-355600" lvl="1" marL="914400" marR="0" rtl="0" algn="l">
              <a:lnSpc>
                <a:spcPct val="115000"/>
              </a:lnSpc>
              <a:spcBef>
                <a:spcPts val="600"/>
              </a:spcBef>
              <a:spcAft>
                <a:spcPts val="0"/>
              </a:spcAft>
              <a:buSzPts val="2000"/>
              <a:buChar char="◇"/>
            </a:pPr>
            <a:r>
              <a:rPr lang="en" sz="2000"/>
              <a:t>Adding too much milk</a:t>
            </a:r>
            <a:endParaRPr sz="2000"/>
          </a:p>
          <a:p>
            <a:pPr indent="-355600" lvl="1" marL="914400" marR="0" rtl="0" algn="l">
              <a:lnSpc>
                <a:spcPct val="115000"/>
              </a:lnSpc>
              <a:spcBef>
                <a:spcPts val="600"/>
              </a:spcBef>
              <a:spcAft>
                <a:spcPts val="0"/>
              </a:spcAft>
              <a:buSzPts val="2000"/>
              <a:buChar char="◇"/>
            </a:pPr>
            <a:r>
              <a:rPr lang="en" sz="2000"/>
              <a:t>Dilutes the flavour of the chocolate</a:t>
            </a:r>
            <a:endParaRPr sz="2000"/>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6"/>
          <p:cNvSpPr txBox="1"/>
          <p:nvPr>
            <p:ph type="title"/>
          </p:nvPr>
        </p:nvSpPr>
        <p:spPr>
          <a:xfrm>
            <a:off x="893700" y="32062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Recommendation for</a:t>
            </a:r>
            <a:r>
              <a:rPr lang="en" sz="2700">
                <a:solidFill>
                  <a:srgbClr val="9E7C59"/>
                </a:solidFill>
              </a:rPr>
              <a:t> </a:t>
            </a:r>
            <a:r>
              <a:rPr lang="en" sz="2700">
                <a:solidFill>
                  <a:srgbClr val="2185C5"/>
                </a:solidFill>
              </a:rPr>
              <a:t>Iced Mocha</a:t>
            </a:r>
            <a:endParaRPr sz="2700">
              <a:solidFill>
                <a:srgbClr val="2185C5"/>
              </a:solidFill>
            </a:endParaRPr>
          </a:p>
        </p:txBody>
      </p:sp>
      <p:sp>
        <p:nvSpPr>
          <p:cNvPr id="371" name="Google Shape;371;p46"/>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
        <p:nvSpPr>
          <p:cNvPr id="372" name="Google Shape;372;p46"/>
          <p:cNvSpPr txBox="1"/>
          <p:nvPr>
            <p:ph idx="1" type="body"/>
          </p:nvPr>
        </p:nvSpPr>
        <p:spPr>
          <a:xfrm>
            <a:off x="946950" y="1506675"/>
            <a:ext cx="7250100" cy="2871600"/>
          </a:xfrm>
          <a:prstGeom prst="rect">
            <a:avLst/>
          </a:prstGeom>
          <a:ln cap="flat" cmpd="sng" w="19050">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355600" lvl="0" marL="457200" marR="0" rtl="0" algn="l">
              <a:lnSpc>
                <a:spcPct val="200000"/>
              </a:lnSpc>
              <a:spcBef>
                <a:spcPts val="600"/>
              </a:spcBef>
              <a:spcAft>
                <a:spcPts val="0"/>
              </a:spcAft>
              <a:buSzPts val="2000"/>
              <a:buChar char="⬗"/>
            </a:pPr>
            <a:r>
              <a:rPr lang="en" sz="2000"/>
              <a:t>Offer a rich chocolate mocha </a:t>
            </a:r>
            <a:endParaRPr sz="2000"/>
          </a:p>
          <a:p>
            <a:pPr indent="-355600" lvl="0" marL="457200" marR="0" rtl="0" algn="l">
              <a:lnSpc>
                <a:spcPct val="200000"/>
              </a:lnSpc>
              <a:spcBef>
                <a:spcPts val="600"/>
              </a:spcBef>
              <a:spcAft>
                <a:spcPts val="0"/>
              </a:spcAft>
              <a:buSzPts val="2000"/>
              <a:buChar char="⬗"/>
            </a:pPr>
            <a:r>
              <a:rPr lang="en" sz="2000"/>
              <a:t>Serve milk on the side - lets consumer tweak to their </a:t>
            </a:r>
            <a:r>
              <a:rPr lang="en" sz="2000"/>
              <a:t>preferences</a:t>
            </a:r>
            <a:endParaRPr sz="2000"/>
          </a:p>
          <a:p>
            <a:pPr indent="-355600" lvl="0" marL="457200" marR="0" rtl="0" algn="l">
              <a:lnSpc>
                <a:spcPct val="200000"/>
              </a:lnSpc>
              <a:spcBef>
                <a:spcPts val="600"/>
              </a:spcBef>
              <a:spcAft>
                <a:spcPts val="0"/>
              </a:spcAft>
              <a:buSzPts val="2000"/>
              <a:buChar char="⬗"/>
            </a:pPr>
            <a:r>
              <a:rPr lang="en" sz="2000"/>
              <a:t>Variety of flavour syrups to tweak flavours</a:t>
            </a:r>
            <a:endParaRPr sz="2000"/>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p47"/>
          <p:cNvSpPr txBox="1"/>
          <p:nvPr>
            <p:ph idx="4294967295" type="title"/>
          </p:nvPr>
        </p:nvSpPr>
        <p:spPr>
          <a:xfrm>
            <a:off x="2055975" y="1765650"/>
            <a:ext cx="5036100" cy="16122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FFFFFF"/>
              </a:solidFill>
            </a:endParaRPr>
          </a:p>
        </p:txBody>
      </p:sp>
      <p:sp>
        <p:nvSpPr>
          <p:cNvPr id="378" name="Google Shape;378;p47"/>
          <p:cNvSpPr txBox="1"/>
          <p:nvPr>
            <p:ph idx="4294967295" type="title"/>
          </p:nvPr>
        </p:nvSpPr>
        <p:spPr>
          <a:xfrm>
            <a:off x="2194950" y="1881750"/>
            <a:ext cx="4754100" cy="1380000"/>
          </a:xfrm>
          <a:prstGeom prst="rect">
            <a:avLst/>
          </a:prstGeom>
          <a:gradFill>
            <a:gsLst>
              <a:gs pos="0">
                <a:srgbClr val="9E7C59"/>
              </a:gs>
              <a:gs pos="100000">
                <a:srgbClr val="612829"/>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Competitor Analysis</a:t>
            </a:r>
            <a:endParaRPr sz="3600">
              <a:solidFill>
                <a:srgbClr val="FFFFFF"/>
              </a:solidFill>
            </a:endParaRPr>
          </a:p>
        </p:txBody>
      </p:sp>
      <p:sp>
        <p:nvSpPr>
          <p:cNvPr id="379" name="Google Shape;379;p47"/>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8"/>
          <p:cNvSpPr txBox="1"/>
          <p:nvPr>
            <p:ph type="title"/>
          </p:nvPr>
        </p:nvSpPr>
        <p:spPr>
          <a:xfrm>
            <a:off x="837950" y="392250"/>
            <a:ext cx="74682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Insight 2: Competitor Analysis</a:t>
            </a:r>
            <a:endParaRPr sz="2700">
              <a:solidFill>
                <a:srgbClr val="9E7C59"/>
              </a:solidFill>
            </a:endParaRPr>
          </a:p>
        </p:txBody>
      </p:sp>
      <p:sp>
        <p:nvSpPr>
          <p:cNvPr id="385" name="Google Shape;385;p48"/>
          <p:cNvSpPr txBox="1"/>
          <p:nvPr>
            <p:ph idx="1" type="body"/>
          </p:nvPr>
        </p:nvSpPr>
        <p:spPr>
          <a:xfrm>
            <a:off x="893700" y="1373600"/>
            <a:ext cx="7587000" cy="35523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Char char="⬗"/>
            </a:pPr>
            <a:r>
              <a:rPr lang="en"/>
              <a:t>Competitor Analysis Methodology</a:t>
            </a:r>
            <a:endParaRPr/>
          </a:p>
          <a:p>
            <a:pPr indent="0" lvl="0" marL="0" rtl="0" algn="l">
              <a:spcBef>
                <a:spcPts val="0"/>
              </a:spcBef>
              <a:spcAft>
                <a:spcPts val="0"/>
              </a:spcAft>
              <a:buNone/>
            </a:pPr>
            <a:r>
              <a:t/>
            </a:r>
            <a:endParaRPr/>
          </a:p>
          <a:p>
            <a:pPr indent="-368300" lvl="0" marL="457200" rtl="0" algn="l">
              <a:spcBef>
                <a:spcPts val="600"/>
              </a:spcBef>
              <a:spcAft>
                <a:spcPts val="0"/>
              </a:spcAft>
              <a:buSzPts val="2200"/>
              <a:buChar char="⬗"/>
            </a:pPr>
            <a:r>
              <a:rPr lang="en"/>
              <a:t>Competitors Map Visualisation</a:t>
            </a:r>
            <a:endParaRPr/>
          </a:p>
          <a:p>
            <a:pPr indent="0" lvl="0" marL="457200" rtl="0" algn="l">
              <a:spcBef>
                <a:spcPts val="600"/>
              </a:spcBef>
              <a:spcAft>
                <a:spcPts val="0"/>
              </a:spcAft>
              <a:buNone/>
            </a:pPr>
            <a:r>
              <a:t/>
            </a:r>
            <a:endParaRPr/>
          </a:p>
          <a:p>
            <a:pPr indent="-368300" lvl="0" marL="457200" rtl="0" algn="l">
              <a:spcBef>
                <a:spcPts val="600"/>
              </a:spcBef>
              <a:spcAft>
                <a:spcPts val="0"/>
              </a:spcAft>
              <a:buSzPts val="2200"/>
              <a:buChar char="⬗"/>
            </a:pPr>
            <a:r>
              <a:rPr lang="en"/>
              <a:t>Competitor Insights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86" name="Google Shape;386;p48"/>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9"/>
          <p:cNvSpPr txBox="1"/>
          <p:nvPr>
            <p:ph type="ctrTitle"/>
          </p:nvPr>
        </p:nvSpPr>
        <p:spPr>
          <a:xfrm>
            <a:off x="3258675" y="1643125"/>
            <a:ext cx="26268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Competitor Analysis Methodology</a:t>
            </a:r>
            <a:endParaRPr sz="7200">
              <a:solidFill>
                <a:srgbClr val="7ECEFD"/>
              </a:solidFill>
            </a:endParaRPr>
          </a:p>
        </p:txBody>
      </p:sp>
      <p:sp>
        <p:nvSpPr>
          <p:cNvPr id="392" name="Google Shape;392;p49"/>
          <p:cNvSpPr txBox="1"/>
          <p:nvPr>
            <p:ph idx="1" type="subTitle"/>
          </p:nvPr>
        </p:nvSpPr>
        <p:spPr>
          <a:xfrm>
            <a:off x="3258675" y="3068654"/>
            <a:ext cx="26268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93" name="Google Shape;393;p49"/>
          <p:cNvSpPr txBox="1"/>
          <p:nvPr>
            <p:ph idx="4294967295" type="sldNum"/>
          </p:nvPr>
        </p:nvSpPr>
        <p:spPr>
          <a:xfrm>
            <a:off x="-125" y="4830281"/>
            <a:ext cx="9144000" cy="31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0"/>
          <p:cNvSpPr txBox="1"/>
          <p:nvPr>
            <p:ph type="title"/>
          </p:nvPr>
        </p:nvSpPr>
        <p:spPr>
          <a:xfrm>
            <a:off x="837950" y="392250"/>
            <a:ext cx="74682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solidFill>
                  <a:srgbClr val="9E7C59"/>
                </a:solidFill>
              </a:rPr>
              <a:t>Competitor Analysis Methodology</a:t>
            </a:r>
            <a:endParaRPr sz="2700">
              <a:solidFill>
                <a:srgbClr val="9E7C59"/>
              </a:solidFill>
            </a:endParaRPr>
          </a:p>
        </p:txBody>
      </p:sp>
      <p:sp>
        <p:nvSpPr>
          <p:cNvPr id="399" name="Google Shape;399;p50"/>
          <p:cNvSpPr txBox="1"/>
          <p:nvPr>
            <p:ph idx="1" type="body"/>
          </p:nvPr>
        </p:nvSpPr>
        <p:spPr>
          <a:xfrm>
            <a:off x="893700" y="1373600"/>
            <a:ext cx="7587000" cy="35523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600"/>
              </a:spcBef>
              <a:spcAft>
                <a:spcPts val="0"/>
              </a:spcAft>
              <a:buSzPts val="2200"/>
              <a:buChar char="⬗"/>
            </a:pPr>
            <a:r>
              <a:rPr lang="en"/>
              <a:t>How should we look at the cafe industry?</a:t>
            </a:r>
            <a:endParaRPr/>
          </a:p>
          <a:p>
            <a:pPr indent="-368300" lvl="0" marL="457200" rtl="0" algn="l">
              <a:lnSpc>
                <a:spcPct val="150000"/>
              </a:lnSpc>
              <a:spcBef>
                <a:spcPts val="0"/>
              </a:spcBef>
              <a:spcAft>
                <a:spcPts val="0"/>
              </a:spcAft>
              <a:buSzPts val="2200"/>
              <a:buChar char="⬗"/>
            </a:pPr>
            <a:r>
              <a:rPr lang="en"/>
              <a:t>Who are my competitors?</a:t>
            </a:r>
            <a:endParaRPr/>
          </a:p>
          <a:p>
            <a:pPr indent="-368300" lvl="0" marL="457200" rtl="0" algn="l">
              <a:lnSpc>
                <a:spcPct val="150000"/>
              </a:lnSpc>
              <a:spcBef>
                <a:spcPts val="0"/>
              </a:spcBef>
              <a:spcAft>
                <a:spcPts val="0"/>
              </a:spcAft>
              <a:buSzPts val="2200"/>
              <a:buChar char="⬗"/>
            </a:pPr>
            <a:r>
              <a:rPr lang="en"/>
              <a:t>Why are my competitors doing so well and what can i learn from them?</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400" name="Google Shape;400;p50"/>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1"/>
          <p:cNvSpPr txBox="1"/>
          <p:nvPr>
            <p:ph type="title"/>
          </p:nvPr>
        </p:nvSpPr>
        <p:spPr>
          <a:xfrm>
            <a:off x="837950" y="392250"/>
            <a:ext cx="74682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solidFill>
                  <a:srgbClr val="9E7C59"/>
                </a:solidFill>
              </a:rPr>
              <a:t>Competitor Analysis Methodology</a:t>
            </a:r>
            <a:endParaRPr sz="2700">
              <a:solidFill>
                <a:srgbClr val="9E7C59"/>
              </a:solidFill>
            </a:endParaRPr>
          </a:p>
        </p:txBody>
      </p:sp>
      <p:sp>
        <p:nvSpPr>
          <p:cNvPr id="406" name="Google Shape;406;p51"/>
          <p:cNvSpPr txBox="1"/>
          <p:nvPr>
            <p:ph idx="1" type="body"/>
          </p:nvPr>
        </p:nvSpPr>
        <p:spPr>
          <a:xfrm>
            <a:off x="893700" y="1373600"/>
            <a:ext cx="7587000" cy="35523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600"/>
              </a:spcBef>
              <a:spcAft>
                <a:spcPts val="0"/>
              </a:spcAft>
              <a:buSzPts val="2200"/>
              <a:buChar char="⬗"/>
            </a:pPr>
            <a:r>
              <a:rPr lang="en"/>
              <a:t>Approached the analysis in a statistical manner</a:t>
            </a:r>
            <a:endParaRPr/>
          </a:p>
          <a:p>
            <a:pPr indent="-368300" lvl="0" marL="457200" rtl="0" algn="l">
              <a:lnSpc>
                <a:spcPct val="150000"/>
              </a:lnSpc>
              <a:spcBef>
                <a:spcPts val="0"/>
              </a:spcBef>
              <a:spcAft>
                <a:spcPts val="0"/>
              </a:spcAft>
              <a:buSzPts val="2200"/>
              <a:buChar char="⬗"/>
            </a:pPr>
            <a:r>
              <a:rPr lang="en"/>
              <a:t>Only considered competitors in Tanjong Pagar</a:t>
            </a:r>
            <a:endParaRPr/>
          </a:p>
          <a:p>
            <a:pPr indent="-368300" lvl="0" marL="457200" rtl="0" algn="l">
              <a:lnSpc>
                <a:spcPct val="150000"/>
              </a:lnSpc>
              <a:spcBef>
                <a:spcPts val="0"/>
              </a:spcBef>
              <a:spcAft>
                <a:spcPts val="0"/>
              </a:spcAft>
              <a:buSzPts val="2200"/>
              <a:buChar char="⬗"/>
            </a:pPr>
            <a:r>
              <a:rPr lang="en"/>
              <a:t>Metrics used: No. of reviews &amp; Polarity</a:t>
            </a:r>
            <a:endParaRPr/>
          </a:p>
          <a:p>
            <a:pPr indent="-368300" lvl="0" marL="457200" rtl="0" algn="l">
              <a:lnSpc>
                <a:spcPct val="150000"/>
              </a:lnSpc>
              <a:spcBef>
                <a:spcPts val="0"/>
              </a:spcBef>
              <a:spcAft>
                <a:spcPts val="0"/>
              </a:spcAft>
              <a:buSzPts val="2200"/>
              <a:buChar char="⬗"/>
            </a:pPr>
            <a:r>
              <a:rPr lang="en"/>
              <a:t>Prioritized cafes with higher No. of reviews over higher polarity</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407" name="Google Shape;407;p51"/>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2"/>
          <p:cNvSpPr txBox="1"/>
          <p:nvPr>
            <p:ph type="ctrTitle"/>
          </p:nvPr>
        </p:nvSpPr>
        <p:spPr>
          <a:xfrm>
            <a:off x="3258675" y="1643125"/>
            <a:ext cx="26268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Competitor </a:t>
            </a:r>
            <a:r>
              <a:rPr lang="en">
                <a:solidFill>
                  <a:schemeClr val="lt1"/>
                </a:solidFill>
              </a:rPr>
              <a:t>Analysis</a:t>
            </a:r>
            <a:r>
              <a:rPr lang="en">
                <a:solidFill>
                  <a:schemeClr val="lt1"/>
                </a:solidFill>
              </a:rPr>
              <a:t> Methodology</a:t>
            </a:r>
            <a:endParaRPr sz="7200">
              <a:solidFill>
                <a:srgbClr val="7ECEFD"/>
              </a:solidFill>
            </a:endParaRPr>
          </a:p>
        </p:txBody>
      </p:sp>
      <p:sp>
        <p:nvSpPr>
          <p:cNvPr id="413" name="Google Shape;413;p52"/>
          <p:cNvSpPr txBox="1"/>
          <p:nvPr>
            <p:ph idx="1" type="subTitle"/>
          </p:nvPr>
        </p:nvSpPr>
        <p:spPr>
          <a:xfrm>
            <a:off x="3258675" y="3068654"/>
            <a:ext cx="26268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14" name="Google Shape;414;p52"/>
          <p:cNvSpPr txBox="1"/>
          <p:nvPr>
            <p:ph idx="4294967295" type="sldNum"/>
          </p:nvPr>
        </p:nvSpPr>
        <p:spPr>
          <a:xfrm>
            <a:off x="-125" y="4830281"/>
            <a:ext cx="9144000" cy="31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17"/>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13" name="Google Shape;113;p17"/>
          <p:cNvSpPr txBox="1"/>
          <p:nvPr/>
        </p:nvSpPr>
        <p:spPr>
          <a:xfrm>
            <a:off x="1664100" y="962550"/>
            <a:ext cx="5815800" cy="3218400"/>
          </a:xfrm>
          <a:prstGeom prst="rect">
            <a:avLst/>
          </a:prstGeom>
          <a:solidFill>
            <a:srgbClr val="473D3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txBox="1"/>
          <p:nvPr>
            <p:ph idx="4294967295" type="title"/>
          </p:nvPr>
        </p:nvSpPr>
        <p:spPr>
          <a:xfrm>
            <a:off x="902850" y="962550"/>
            <a:ext cx="7338300" cy="60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Questions</a:t>
            </a:r>
            <a:endParaRPr sz="2400">
              <a:solidFill>
                <a:srgbClr val="FFFFFF"/>
              </a:solidFill>
            </a:endParaRPr>
          </a:p>
        </p:txBody>
      </p:sp>
      <p:cxnSp>
        <p:nvCxnSpPr>
          <p:cNvPr id="115" name="Google Shape;115;p17"/>
          <p:cNvCxnSpPr/>
          <p:nvPr/>
        </p:nvCxnSpPr>
        <p:spPr>
          <a:xfrm>
            <a:off x="4042350" y="1637775"/>
            <a:ext cx="1059300" cy="0"/>
          </a:xfrm>
          <a:prstGeom prst="straightConnector1">
            <a:avLst/>
          </a:prstGeom>
          <a:noFill/>
          <a:ln cap="flat" cmpd="sng" w="19050">
            <a:solidFill>
              <a:srgbClr val="FFFFFF"/>
            </a:solidFill>
            <a:prstDash val="solid"/>
            <a:round/>
            <a:headEnd len="med" w="med" type="none"/>
            <a:tailEnd len="med" w="med" type="none"/>
          </a:ln>
        </p:spPr>
      </p:cxnSp>
      <p:sp>
        <p:nvSpPr>
          <p:cNvPr id="116" name="Google Shape;116;p17"/>
          <p:cNvSpPr txBox="1"/>
          <p:nvPr/>
        </p:nvSpPr>
        <p:spPr>
          <a:xfrm>
            <a:off x="1884250" y="2006850"/>
            <a:ext cx="5595600" cy="1382700"/>
          </a:xfrm>
          <a:prstGeom prst="rect">
            <a:avLst/>
          </a:prstGeom>
          <a:noFill/>
          <a:ln>
            <a:noFill/>
          </a:ln>
        </p:spPr>
        <p:txBody>
          <a:bodyPr anchorCtr="0" anchor="ctr" bIns="91425" lIns="91425" spcFirstLastPara="1" rIns="91425" wrap="square" tIns="91425">
            <a:noAutofit/>
          </a:bodyPr>
          <a:lstStyle/>
          <a:p>
            <a:pPr indent="-368300" lvl="0" marL="457200" rtl="0" algn="l">
              <a:spcBef>
                <a:spcPts val="600"/>
              </a:spcBef>
              <a:spcAft>
                <a:spcPts val="0"/>
              </a:spcAft>
              <a:buClr>
                <a:srgbClr val="FFFFFF"/>
              </a:buClr>
              <a:buSzPts val="2200"/>
              <a:buFont typeface="Tinos"/>
              <a:buChar char="⬗"/>
            </a:pPr>
            <a:r>
              <a:rPr lang="en" sz="2200">
                <a:solidFill>
                  <a:srgbClr val="FFFFFF"/>
                </a:solidFill>
                <a:latin typeface="Tinos"/>
                <a:ea typeface="Tinos"/>
                <a:cs typeface="Tinos"/>
                <a:sym typeface="Tinos"/>
              </a:rPr>
              <a:t>What food items can TCE add</a:t>
            </a:r>
            <a:r>
              <a:rPr lang="en" sz="2200">
                <a:solidFill>
                  <a:srgbClr val="FFFFFF"/>
                </a:solidFill>
                <a:latin typeface="Tinos"/>
                <a:ea typeface="Tinos"/>
                <a:cs typeface="Tinos"/>
                <a:sym typeface="Tinos"/>
              </a:rPr>
              <a:t> to the menu</a:t>
            </a:r>
            <a:r>
              <a:rPr lang="en" sz="2200">
                <a:solidFill>
                  <a:srgbClr val="FFFFFF"/>
                </a:solidFill>
                <a:latin typeface="Tinos"/>
                <a:ea typeface="Tinos"/>
                <a:cs typeface="Tinos"/>
                <a:sym typeface="Tinos"/>
              </a:rPr>
              <a:t> or improve on?</a:t>
            </a:r>
            <a:br>
              <a:rPr lang="en" sz="2200">
                <a:solidFill>
                  <a:srgbClr val="FFFFFF"/>
                </a:solidFill>
                <a:latin typeface="Tinos"/>
                <a:ea typeface="Tinos"/>
                <a:cs typeface="Tinos"/>
                <a:sym typeface="Tinos"/>
              </a:rPr>
            </a:br>
            <a:endParaRPr sz="2200">
              <a:solidFill>
                <a:srgbClr val="FFFFFF"/>
              </a:solidFill>
              <a:latin typeface="Tinos"/>
              <a:ea typeface="Tinos"/>
              <a:cs typeface="Tinos"/>
              <a:sym typeface="Tinos"/>
            </a:endParaRPr>
          </a:p>
          <a:p>
            <a:pPr indent="-368300" lvl="0" marL="457200" rtl="0" algn="l">
              <a:spcBef>
                <a:spcPts val="0"/>
              </a:spcBef>
              <a:spcAft>
                <a:spcPts val="0"/>
              </a:spcAft>
              <a:buClr>
                <a:srgbClr val="FFFFFF"/>
              </a:buClr>
              <a:buSzPts val="2200"/>
              <a:buFont typeface="Tinos"/>
              <a:buChar char="⬗"/>
            </a:pPr>
            <a:r>
              <a:rPr lang="en" sz="2200">
                <a:solidFill>
                  <a:srgbClr val="FFFFFF"/>
                </a:solidFill>
                <a:latin typeface="Tinos"/>
                <a:ea typeface="Tinos"/>
                <a:cs typeface="Tinos"/>
                <a:sym typeface="Tinos"/>
              </a:rPr>
              <a:t>What can we learn from the top competitors?</a:t>
            </a:r>
            <a:endParaRPr sz="2200">
              <a:solidFill>
                <a:srgbClr val="FFFFFF"/>
              </a:solidFill>
              <a:latin typeface="Tinos"/>
              <a:ea typeface="Tinos"/>
              <a:cs typeface="Tinos"/>
              <a:sym typeface="Tino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3"/>
          <p:cNvSpPr txBox="1"/>
          <p:nvPr>
            <p:ph type="title"/>
          </p:nvPr>
        </p:nvSpPr>
        <p:spPr>
          <a:xfrm>
            <a:off x="837950" y="392250"/>
            <a:ext cx="74682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solidFill>
                  <a:srgbClr val="9E7C59"/>
                </a:solidFill>
              </a:rPr>
              <a:t>Competitor Analysis Methodology</a:t>
            </a:r>
            <a:endParaRPr sz="2700">
              <a:solidFill>
                <a:srgbClr val="9E7C59"/>
              </a:solidFill>
            </a:endParaRPr>
          </a:p>
        </p:txBody>
      </p:sp>
      <p:sp>
        <p:nvSpPr>
          <p:cNvPr id="420" name="Google Shape;420;p53"/>
          <p:cNvSpPr txBox="1"/>
          <p:nvPr>
            <p:ph idx="1" type="body"/>
          </p:nvPr>
        </p:nvSpPr>
        <p:spPr>
          <a:xfrm>
            <a:off x="893700" y="1373600"/>
            <a:ext cx="7587000" cy="35523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600"/>
              </a:spcBef>
              <a:spcAft>
                <a:spcPts val="0"/>
              </a:spcAft>
              <a:buSzPts val="2200"/>
              <a:buChar char="⬗"/>
            </a:pPr>
            <a:r>
              <a:rPr lang="en"/>
              <a:t>How should we look at the cafe industry?</a:t>
            </a:r>
            <a:endParaRPr/>
          </a:p>
          <a:p>
            <a:pPr indent="-368300" lvl="0" marL="457200" rtl="0" algn="l">
              <a:lnSpc>
                <a:spcPct val="150000"/>
              </a:lnSpc>
              <a:spcBef>
                <a:spcPts val="0"/>
              </a:spcBef>
              <a:spcAft>
                <a:spcPts val="0"/>
              </a:spcAft>
              <a:buSzPts val="2200"/>
              <a:buChar char="⬗"/>
            </a:pPr>
            <a:r>
              <a:rPr lang="en"/>
              <a:t>Who are my competitors?</a:t>
            </a:r>
            <a:endParaRPr/>
          </a:p>
          <a:p>
            <a:pPr indent="-368300" lvl="0" marL="457200" rtl="0" algn="l">
              <a:lnSpc>
                <a:spcPct val="150000"/>
              </a:lnSpc>
              <a:spcBef>
                <a:spcPts val="0"/>
              </a:spcBef>
              <a:spcAft>
                <a:spcPts val="0"/>
              </a:spcAft>
              <a:buSzPts val="2200"/>
              <a:buChar char="⬗"/>
            </a:pPr>
            <a:r>
              <a:rPr lang="en"/>
              <a:t>Why are my competitors doing so well and what can i learn from them?</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421" name="Google Shape;421;p53"/>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4"/>
          <p:cNvSpPr txBox="1"/>
          <p:nvPr>
            <p:ph type="title"/>
          </p:nvPr>
        </p:nvSpPr>
        <p:spPr>
          <a:xfrm>
            <a:off x="837950" y="392250"/>
            <a:ext cx="74682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solidFill>
                  <a:srgbClr val="9E7C59"/>
                </a:solidFill>
              </a:rPr>
              <a:t>Competitor Analysis Methodology</a:t>
            </a:r>
            <a:endParaRPr sz="2700">
              <a:solidFill>
                <a:srgbClr val="9E7C59"/>
              </a:solidFill>
            </a:endParaRPr>
          </a:p>
        </p:txBody>
      </p:sp>
      <p:sp>
        <p:nvSpPr>
          <p:cNvPr id="427" name="Google Shape;427;p54"/>
          <p:cNvSpPr txBox="1"/>
          <p:nvPr>
            <p:ph idx="1" type="body"/>
          </p:nvPr>
        </p:nvSpPr>
        <p:spPr>
          <a:xfrm>
            <a:off x="893700" y="1373600"/>
            <a:ext cx="7587000" cy="35523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600"/>
              </a:spcBef>
              <a:spcAft>
                <a:spcPts val="0"/>
              </a:spcAft>
              <a:buSzPts val="2200"/>
              <a:buChar char="⬗"/>
            </a:pPr>
            <a:r>
              <a:rPr lang="en"/>
              <a:t>Approached the analysis in a statistical manner</a:t>
            </a:r>
            <a:endParaRPr/>
          </a:p>
          <a:p>
            <a:pPr indent="-368300" lvl="0" marL="457200" rtl="0" algn="l">
              <a:lnSpc>
                <a:spcPct val="150000"/>
              </a:lnSpc>
              <a:spcBef>
                <a:spcPts val="0"/>
              </a:spcBef>
              <a:spcAft>
                <a:spcPts val="0"/>
              </a:spcAft>
              <a:buSzPts val="2200"/>
              <a:buChar char="⬗"/>
            </a:pPr>
            <a:r>
              <a:rPr lang="en"/>
              <a:t>Only considered competitors in Tanjong Pagar</a:t>
            </a:r>
            <a:endParaRPr/>
          </a:p>
          <a:p>
            <a:pPr indent="-368300" lvl="0" marL="457200" rtl="0" algn="l">
              <a:lnSpc>
                <a:spcPct val="150000"/>
              </a:lnSpc>
              <a:spcBef>
                <a:spcPts val="0"/>
              </a:spcBef>
              <a:spcAft>
                <a:spcPts val="0"/>
              </a:spcAft>
              <a:buSzPts val="2200"/>
              <a:buChar char="⬗"/>
            </a:pPr>
            <a:r>
              <a:rPr lang="en"/>
              <a:t>Metrics used: No. of reviews &amp; Polarity</a:t>
            </a:r>
            <a:endParaRPr/>
          </a:p>
          <a:p>
            <a:pPr indent="-368300" lvl="0" marL="457200" rtl="0" algn="l">
              <a:lnSpc>
                <a:spcPct val="150000"/>
              </a:lnSpc>
              <a:spcBef>
                <a:spcPts val="0"/>
              </a:spcBef>
              <a:spcAft>
                <a:spcPts val="0"/>
              </a:spcAft>
              <a:buSzPts val="2200"/>
              <a:buChar char="⬗"/>
            </a:pPr>
            <a:r>
              <a:rPr lang="en"/>
              <a:t>Prioritized cafes with higher No. of reviews over higher polarity</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428" name="Google Shape;428;p54"/>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5"/>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pic>
        <p:nvPicPr>
          <p:cNvPr id="434" name="Google Shape;434;p55"/>
          <p:cNvPicPr preferRelativeResize="0"/>
          <p:nvPr/>
        </p:nvPicPr>
        <p:blipFill rotWithShape="1">
          <a:blip r:embed="rId3">
            <a:alphaModFix/>
          </a:blip>
          <a:srcRect b="14459" l="23121" r="5602" t="9793"/>
          <a:stretch/>
        </p:blipFill>
        <p:spPr>
          <a:xfrm>
            <a:off x="741575" y="715750"/>
            <a:ext cx="7696474" cy="37637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6"/>
          <p:cNvSpPr txBox="1"/>
          <p:nvPr>
            <p:ph type="ctrTitle"/>
          </p:nvPr>
        </p:nvSpPr>
        <p:spPr>
          <a:xfrm>
            <a:off x="3258675" y="1643125"/>
            <a:ext cx="26268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   Competitor Map Visualisation</a:t>
            </a:r>
            <a:endParaRPr sz="7200">
              <a:solidFill>
                <a:srgbClr val="7ECEFD"/>
              </a:solidFill>
            </a:endParaRPr>
          </a:p>
        </p:txBody>
      </p:sp>
      <p:sp>
        <p:nvSpPr>
          <p:cNvPr id="440" name="Google Shape;440;p56"/>
          <p:cNvSpPr txBox="1"/>
          <p:nvPr>
            <p:ph idx="1" type="subTitle"/>
          </p:nvPr>
        </p:nvSpPr>
        <p:spPr>
          <a:xfrm>
            <a:off x="3258675" y="3068654"/>
            <a:ext cx="26268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41" name="Google Shape;441;p56"/>
          <p:cNvSpPr txBox="1"/>
          <p:nvPr>
            <p:ph idx="4294967295" type="sldNum"/>
          </p:nvPr>
        </p:nvSpPr>
        <p:spPr>
          <a:xfrm>
            <a:off x="-125" y="4830281"/>
            <a:ext cx="9144000" cy="31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7"/>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pic>
        <p:nvPicPr>
          <p:cNvPr id="447" name="Google Shape;447;p57"/>
          <p:cNvPicPr preferRelativeResize="0"/>
          <p:nvPr/>
        </p:nvPicPr>
        <p:blipFill rotWithShape="1">
          <a:blip r:embed="rId3">
            <a:alphaModFix/>
          </a:blip>
          <a:srcRect b="4113" l="0" r="0" t="0"/>
          <a:stretch/>
        </p:blipFill>
        <p:spPr>
          <a:xfrm>
            <a:off x="493075" y="490550"/>
            <a:ext cx="8146675" cy="41624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8"/>
          <p:cNvSpPr txBox="1"/>
          <p:nvPr>
            <p:ph type="ctrTitle"/>
          </p:nvPr>
        </p:nvSpPr>
        <p:spPr>
          <a:xfrm>
            <a:off x="3258675" y="1643125"/>
            <a:ext cx="26268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Competitors</a:t>
            </a:r>
            <a:endParaRPr sz="7200">
              <a:solidFill>
                <a:srgbClr val="7ECEFD"/>
              </a:solidFill>
            </a:endParaRPr>
          </a:p>
        </p:txBody>
      </p:sp>
      <p:sp>
        <p:nvSpPr>
          <p:cNvPr id="453" name="Google Shape;453;p58"/>
          <p:cNvSpPr txBox="1"/>
          <p:nvPr>
            <p:ph idx="1" type="subTitle"/>
          </p:nvPr>
        </p:nvSpPr>
        <p:spPr>
          <a:xfrm>
            <a:off x="3258675" y="3068654"/>
            <a:ext cx="26268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0" lang="en"/>
              <a:t>Insights on our competitors </a:t>
            </a:r>
            <a:endParaRPr i="0"/>
          </a:p>
        </p:txBody>
      </p:sp>
      <p:sp>
        <p:nvSpPr>
          <p:cNvPr id="454" name="Google Shape;454;p58"/>
          <p:cNvSpPr txBox="1"/>
          <p:nvPr>
            <p:ph idx="4294967295" type="sldNum"/>
          </p:nvPr>
        </p:nvSpPr>
        <p:spPr>
          <a:xfrm>
            <a:off x="-125" y="4830281"/>
            <a:ext cx="9144000" cy="31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9"/>
          <p:cNvSpPr txBox="1"/>
          <p:nvPr>
            <p:ph type="title"/>
          </p:nvPr>
        </p:nvSpPr>
        <p:spPr>
          <a:xfrm>
            <a:off x="946950" y="37617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Ninja Bowl </a:t>
            </a:r>
            <a:endParaRPr sz="2700">
              <a:solidFill>
                <a:srgbClr val="9E7C59"/>
              </a:solidFill>
            </a:endParaRPr>
          </a:p>
        </p:txBody>
      </p:sp>
      <p:sp>
        <p:nvSpPr>
          <p:cNvPr id="460" name="Google Shape;460;p59"/>
          <p:cNvSpPr txBox="1"/>
          <p:nvPr>
            <p:ph idx="1" type="body"/>
          </p:nvPr>
        </p:nvSpPr>
        <p:spPr>
          <a:xfrm>
            <a:off x="1303950" y="1484725"/>
            <a:ext cx="5930400" cy="2910000"/>
          </a:xfrm>
          <a:prstGeom prst="rect">
            <a:avLst/>
          </a:prstGeom>
        </p:spPr>
        <p:txBody>
          <a:bodyPr anchorCtr="0" anchor="t" bIns="91425" lIns="91425" spcFirstLastPara="1" rIns="91425" wrap="square" tIns="91425">
            <a:noAutofit/>
          </a:bodyPr>
          <a:lstStyle/>
          <a:p>
            <a:pPr indent="-368300" lvl="0" marL="457200" marR="0" rtl="0" algn="l">
              <a:lnSpc>
                <a:spcPct val="200000"/>
              </a:lnSpc>
              <a:spcBef>
                <a:spcPts val="600"/>
              </a:spcBef>
              <a:spcAft>
                <a:spcPts val="0"/>
              </a:spcAft>
              <a:buSzPts val="2200"/>
              <a:buChar char="⬗"/>
            </a:pPr>
            <a:r>
              <a:rPr lang="en"/>
              <a:t>Offers a variety of greens that appeals to healthy eaters</a:t>
            </a:r>
            <a:endParaRPr/>
          </a:p>
          <a:p>
            <a:pPr indent="-368300" lvl="0" marL="457200" marR="0" rtl="0" algn="l">
              <a:lnSpc>
                <a:spcPct val="200000"/>
              </a:lnSpc>
              <a:spcBef>
                <a:spcPts val="0"/>
              </a:spcBef>
              <a:spcAft>
                <a:spcPts val="0"/>
              </a:spcAft>
              <a:buSzPts val="2200"/>
              <a:buChar char="⬗"/>
            </a:pPr>
            <a:r>
              <a:rPr lang="en"/>
              <a:t>Avocado, asparagus,cherry tomatoes  are frequently mentioned</a:t>
            </a:r>
            <a:endParaRPr/>
          </a:p>
          <a:p>
            <a:pPr indent="0" lvl="0" marL="0" marR="0" rtl="0" algn="l">
              <a:lnSpc>
                <a:spcPct val="115000"/>
              </a:lnSpc>
              <a:spcBef>
                <a:spcPts val="600"/>
              </a:spcBef>
              <a:spcAft>
                <a:spcPts val="0"/>
              </a:spcAft>
              <a:buNone/>
            </a:pPr>
            <a:r>
              <a:t/>
            </a:r>
            <a:endParaRPr/>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461" name="Google Shape;461;p59"/>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pic>
        <p:nvPicPr>
          <p:cNvPr id="462" name="Google Shape;462;p59"/>
          <p:cNvPicPr preferRelativeResize="0"/>
          <p:nvPr/>
        </p:nvPicPr>
        <p:blipFill>
          <a:blip r:embed="rId3">
            <a:alphaModFix/>
          </a:blip>
          <a:stretch>
            <a:fillRect/>
          </a:stretch>
        </p:blipFill>
        <p:spPr>
          <a:xfrm>
            <a:off x="6786153" y="3533900"/>
            <a:ext cx="2132208" cy="1420900"/>
          </a:xfrm>
          <a:prstGeom prst="rect">
            <a:avLst/>
          </a:prstGeom>
          <a:noFill/>
          <a:ln>
            <a:noFill/>
          </a:ln>
        </p:spPr>
      </p:pic>
      <p:pic>
        <p:nvPicPr>
          <p:cNvPr id="463" name="Google Shape;463;p59"/>
          <p:cNvPicPr preferRelativeResize="0"/>
          <p:nvPr/>
        </p:nvPicPr>
        <p:blipFill>
          <a:blip r:embed="rId4">
            <a:alphaModFix/>
          </a:blip>
          <a:stretch>
            <a:fillRect/>
          </a:stretch>
        </p:blipFill>
        <p:spPr>
          <a:xfrm>
            <a:off x="6786175" y="186900"/>
            <a:ext cx="2132176" cy="1420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0"/>
          <p:cNvSpPr txBox="1"/>
          <p:nvPr>
            <p:ph type="title"/>
          </p:nvPr>
        </p:nvSpPr>
        <p:spPr>
          <a:xfrm>
            <a:off x="946950" y="37617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Ninja Bowl </a:t>
            </a:r>
            <a:endParaRPr sz="2700">
              <a:solidFill>
                <a:srgbClr val="9E7C59"/>
              </a:solidFill>
            </a:endParaRPr>
          </a:p>
        </p:txBody>
      </p:sp>
      <p:sp>
        <p:nvSpPr>
          <p:cNvPr id="469" name="Google Shape;469;p60"/>
          <p:cNvSpPr txBox="1"/>
          <p:nvPr>
            <p:ph idx="1" type="body"/>
          </p:nvPr>
        </p:nvSpPr>
        <p:spPr>
          <a:xfrm>
            <a:off x="1303950" y="1484725"/>
            <a:ext cx="5930400" cy="2910000"/>
          </a:xfrm>
          <a:prstGeom prst="rect">
            <a:avLst/>
          </a:prstGeom>
        </p:spPr>
        <p:txBody>
          <a:bodyPr anchorCtr="0" anchor="t" bIns="91425" lIns="91425" spcFirstLastPara="1" rIns="91425" wrap="square" tIns="91425">
            <a:noAutofit/>
          </a:bodyPr>
          <a:lstStyle/>
          <a:p>
            <a:pPr indent="-368300" lvl="0" marL="457200" marR="0" rtl="0" algn="l">
              <a:lnSpc>
                <a:spcPct val="200000"/>
              </a:lnSpc>
              <a:spcBef>
                <a:spcPts val="600"/>
              </a:spcBef>
              <a:spcAft>
                <a:spcPts val="0"/>
              </a:spcAft>
              <a:buSzPts val="2200"/>
              <a:buChar char="⬗"/>
            </a:pPr>
            <a:r>
              <a:rPr lang="en"/>
              <a:t>Interiors are beautiful and lightings are great</a:t>
            </a:r>
            <a:endParaRPr/>
          </a:p>
          <a:p>
            <a:pPr indent="-368300" lvl="0" marL="457200" marR="0" rtl="0" algn="l">
              <a:lnSpc>
                <a:spcPct val="200000"/>
              </a:lnSpc>
              <a:spcBef>
                <a:spcPts val="0"/>
              </a:spcBef>
              <a:spcAft>
                <a:spcPts val="0"/>
              </a:spcAft>
              <a:buSzPts val="2200"/>
              <a:buChar char="⬗"/>
            </a:pPr>
            <a:r>
              <a:rPr lang="en"/>
              <a:t>Food setting and marble bowls are praised</a:t>
            </a:r>
            <a:endParaRPr/>
          </a:p>
          <a:p>
            <a:pPr indent="-368300" lvl="0" marL="457200" marR="0" rtl="0" algn="l">
              <a:lnSpc>
                <a:spcPct val="200000"/>
              </a:lnSpc>
              <a:spcBef>
                <a:spcPts val="0"/>
              </a:spcBef>
              <a:spcAft>
                <a:spcPts val="0"/>
              </a:spcAft>
              <a:buSzPts val="2200"/>
              <a:buChar char="⬗"/>
            </a:pPr>
            <a:r>
              <a:rPr lang="en"/>
              <a:t>Very Instagrammable</a:t>
            </a:r>
            <a:endParaRPr/>
          </a:p>
          <a:p>
            <a:pPr indent="0" lvl="0" marL="0" marR="0" rtl="0" algn="l">
              <a:lnSpc>
                <a:spcPct val="115000"/>
              </a:lnSpc>
              <a:spcBef>
                <a:spcPts val="600"/>
              </a:spcBef>
              <a:spcAft>
                <a:spcPts val="0"/>
              </a:spcAft>
              <a:buNone/>
            </a:pPr>
            <a:r>
              <a:t/>
            </a:r>
            <a:endParaRPr/>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470" name="Google Shape;470;p60"/>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pic>
        <p:nvPicPr>
          <p:cNvPr id="471" name="Google Shape;471;p60"/>
          <p:cNvPicPr preferRelativeResize="0"/>
          <p:nvPr/>
        </p:nvPicPr>
        <p:blipFill>
          <a:blip r:embed="rId3">
            <a:alphaModFix amt="92000"/>
          </a:blip>
          <a:stretch>
            <a:fillRect/>
          </a:stretch>
        </p:blipFill>
        <p:spPr>
          <a:xfrm>
            <a:off x="5861575" y="3106450"/>
            <a:ext cx="2948200" cy="1961200"/>
          </a:xfrm>
          <a:prstGeom prst="rect">
            <a:avLst/>
          </a:prstGeom>
          <a:noFill/>
          <a:ln>
            <a:noFill/>
          </a:ln>
        </p:spPr>
      </p:pic>
      <p:pic>
        <p:nvPicPr>
          <p:cNvPr id="472" name="Google Shape;472;p60"/>
          <p:cNvPicPr preferRelativeResize="0"/>
          <p:nvPr/>
        </p:nvPicPr>
        <p:blipFill>
          <a:blip r:embed="rId4">
            <a:alphaModFix/>
          </a:blip>
          <a:stretch>
            <a:fillRect/>
          </a:stretch>
        </p:blipFill>
        <p:spPr>
          <a:xfrm>
            <a:off x="7061500" y="205500"/>
            <a:ext cx="1748275" cy="17482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1"/>
          <p:cNvSpPr txBox="1"/>
          <p:nvPr>
            <p:ph type="title"/>
          </p:nvPr>
        </p:nvSpPr>
        <p:spPr>
          <a:xfrm>
            <a:off x="902900" y="742300"/>
            <a:ext cx="7338300" cy="6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700">
                <a:solidFill>
                  <a:srgbClr val="9E7C59"/>
                </a:solidFill>
              </a:rPr>
              <a:t>Ninja Bowl </a:t>
            </a:r>
            <a:endParaRPr sz="2700">
              <a:solidFill>
                <a:srgbClr val="9E7C59"/>
              </a:solidFill>
            </a:endParaRPr>
          </a:p>
          <a:p>
            <a:pPr indent="0" lvl="0" marL="0" rtl="0" algn="l">
              <a:spcBef>
                <a:spcPts val="0"/>
              </a:spcBef>
              <a:spcAft>
                <a:spcPts val="0"/>
              </a:spcAft>
              <a:buNone/>
            </a:pPr>
            <a:r>
              <a:t/>
            </a:r>
            <a:endParaRPr/>
          </a:p>
        </p:txBody>
      </p:sp>
      <p:sp>
        <p:nvSpPr>
          <p:cNvPr id="478" name="Google Shape;478;p61"/>
          <p:cNvSpPr txBox="1"/>
          <p:nvPr>
            <p:ph idx="1" type="body"/>
          </p:nvPr>
        </p:nvSpPr>
        <p:spPr>
          <a:xfrm>
            <a:off x="902900" y="1598734"/>
            <a:ext cx="7338300" cy="2638500"/>
          </a:xfrm>
          <a:prstGeom prst="rect">
            <a:avLst/>
          </a:prstGeom>
        </p:spPr>
        <p:txBody>
          <a:bodyPr anchorCtr="0" anchor="t" bIns="91425" lIns="91425" spcFirstLastPara="1" rIns="91425" wrap="square" tIns="91425">
            <a:noAutofit/>
          </a:bodyPr>
          <a:lstStyle/>
          <a:p>
            <a:pPr indent="-368300" lvl="0" marL="457200" rtl="0" algn="l">
              <a:lnSpc>
                <a:spcPct val="200000"/>
              </a:lnSpc>
              <a:spcBef>
                <a:spcPts val="600"/>
              </a:spcBef>
              <a:spcAft>
                <a:spcPts val="0"/>
              </a:spcAft>
              <a:buSzPts val="2200"/>
              <a:buChar char="⬗"/>
            </a:pPr>
            <a:r>
              <a:rPr lang="en"/>
              <a:t>Generous with their servings</a:t>
            </a:r>
            <a:endParaRPr/>
          </a:p>
          <a:p>
            <a:pPr indent="-368300" lvl="0" marL="457200" rtl="0" algn="l">
              <a:lnSpc>
                <a:spcPct val="200000"/>
              </a:lnSpc>
              <a:spcBef>
                <a:spcPts val="0"/>
              </a:spcBef>
              <a:spcAft>
                <a:spcPts val="0"/>
              </a:spcAft>
              <a:buSzPts val="2200"/>
              <a:buChar char="⬗"/>
            </a:pPr>
            <a:r>
              <a:rPr lang="en"/>
              <a:t>Did not skimp on premium ingredients</a:t>
            </a:r>
            <a:endParaRPr/>
          </a:p>
          <a:p>
            <a:pPr indent="-368300" lvl="0" marL="457200" rtl="0" algn="l">
              <a:lnSpc>
                <a:spcPct val="200000"/>
              </a:lnSpc>
              <a:spcBef>
                <a:spcPts val="0"/>
              </a:spcBef>
              <a:spcAft>
                <a:spcPts val="0"/>
              </a:spcAft>
              <a:buSzPts val="2200"/>
              <a:buChar char="⬗"/>
            </a:pPr>
            <a:r>
              <a:rPr lang="en"/>
              <a:t>Reviewers were willing to pay</a:t>
            </a:r>
            <a:endParaRPr/>
          </a:p>
        </p:txBody>
      </p:sp>
      <p:pic>
        <p:nvPicPr>
          <p:cNvPr id="479" name="Google Shape;479;p61"/>
          <p:cNvPicPr preferRelativeResize="0"/>
          <p:nvPr/>
        </p:nvPicPr>
        <p:blipFill>
          <a:blip r:embed="rId3">
            <a:alphaModFix/>
          </a:blip>
          <a:stretch>
            <a:fillRect/>
          </a:stretch>
        </p:blipFill>
        <p:spPr>
          <a:xfrm>
            <a:off x="6284375" y="3152725"/>
            <a:ext cx="2615001" cy="17433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2"/>
          <p:cNvSpPr txBox="1"/>
          <p:nvPr>
            <p:ph type="title"/>
          </p:nvPr>
        </p:nvSpPr>
        <p:spPr>
          <a:xfrm>
            <a:off x="946950" y="37617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Xiao Ya Tou</a:t>
            </a:r>
            <a:endParaRPr sz="2700">
              <a:solidFill>
                <a:srgbClr val="9E7C59"/>
              </a:solidFill>
            </a:endParaRPr>
          </a:p>
        </p:txBody>
      </p:sp>
      <p:sp>
        <p:nvSpPr>
          <p:cNvPr id="485" name="Google Shape;485;p62"/>
          <p:cNvSpPr txBox="1"/>
          <p:nvPr>
            <p:ph idx="1" type="body"/>
          </p:nvPr>
        </p:nvSpPr>
        <p:spPr>
          <a:xfrm>
            <a:off x="777975" y="1484725"/>
            <a:ext cx="5902500" cy="2910000"/>
          </a:xfrm>
          <a:prstGeom prst="rect">
            <a:avLst/>
          </a:prstGeom>
        </p:spPr>
        <p:txBody>
          <a:bodyPr anchorCtr="0" anchor="t" bIns="91425" lIns="91425" spcFirstLastPara="1" rIns="91425" wrap="square" tIns="91425">
            <a:noAutofit/>
          </a:bodyPr>
          <a:lstStyle/>
          <a:p>
            <a:pPr indent="-368300" lvl="0" marL="457200" marR="0" rtl="0" algn="l">
              <a:lnSpc>
                <a:spcPct val="200000"/>
              </a:lnSpc>
              <a:spcBef>
                <a:spcPts val="600"/>
              </a:spcBef>
              <a:spcAft>
                <a:spcPts val="0"/>
              </a:spcAft>
              <a:buSzPts val="2200"/>
              <a:buChar char="⬗"/>
            </a:pPr>
            <a:r>
              <a:rPr lang="en"/>
              <a:t>Widely praised for </a:t>
            </a:r>
            <a:r>
              <a:rPr lang="en"/>
              <a:t>oriental</a:t>
            </a:r>
            <a:r>
              <a:rPr lang="en"/>
              <a:t> interiors</a:t>
            </a:r>
            <a:endParaRPr/>
          </a:p>
          <a:p>
            <a:pPr indent="-368300" lvl="0" marL="457200" marR="0" rtl="0" algn="l">
              <a:lnSpc>
                <a:spcPct val="200000"/>
              </a:lnSpc>
              <a:spcBef>
                <a:spcPts val="0"/>
              </a:spcBef>
              <a:spcAft>
                <a:spcPts val="0"/>
              </a:spcAft>
              <a:buSzPts val="2200"/>
              <a:buChar char="⬗"/>
            </a:pPr>
            <a:r>
              <a:rPr lang="en"/>
              <a:t>Proved to be a memorable point for reviewers</a:t>
            </a:r>
            <a:endParaRPr/>
          </a:p>
          <a:p>
            <a:pPr indent="0" lvl="0" marL="0" marR="0" rtl="0" algn="l">
              <a:lnSpc>
                <a:spcPct val="115000"/>
              </a:lnSpc>
              <a:spcBef>
                <a:spcPts val="600"/>
              </a:spcBef>
              <a:spcAft>
                <a:spcPts val="0"/>
              </a:spcAft>
              <a:buNone/>
            </a:pPr>
            <a:r>
              <a:t/>
            </a:r>
            <a:endParaRPr/>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486" name="Google Shape;486;p62"/>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pic>
        <p:nvPicPr>
          <p:cNvPr id="487" name="Google Shape;487;p62"/>
          <p:cNvPicPr preferRelativeResize="0"/>
          <p:nvPr/>
        </p:nvPicPr>
        <p:blipFill>
          <a:blip r:embed="rId3">
            <a:alphaModFix/>
          </a:blip>
          <a:stretch>
            <a:fillRect/>
          </a:stretch>
        </p:blipFill>
        <p:spPr>
          <a:xfrm>
            <a:off x="6278757" y="229525"/>
            <a:ext cx="2601693" cy="1733776"/>
          </a:xfrm>
          <a:prstGeom prst="rect">
            <a:avLst/>
          </a:prstGeom>
          <a:noFill/>
          <a:ln>
            <a:noFill/>
          </a:ln>
        </p:spPr>
      </p:pic>
      <p:pic>
        <p:nvPicPr>
          <p:cNvPr id="488" name="Google Shape;488;p62"/>
          <p:cNvPicPr preferRelativeResize="0"/>
          <p:nvPr/>
        </p:nvPicPr>
        <p:blipFill>
          <a:blip r:embed="rId4">
            <a:alphaModFix/>
          </a:blip>
          <a:stretch>
            <a:fillRect/>
          </a:stretch>
        </p:blipFill>
        <p:spPr>
          <a:xfrm>
            <a:off x="6680475" y="2958350"/>
            <a:ext cx="1970600" cy="1733775"/>
          </a:xfrm>
          <a:prstGeom prst="rect">
            <a:avLst/>
          </a:prstGeom>
          <a:noFill/>
          <a:ln>
            <a:noFill/>
          </a:ln>
        </p:spPr>
      </p:pic>
      <p:pic>
        <p:nvPicPr>
          <p:cNvPr id="489" name="Google Shape;489;p62"/>
          <p:cNvPicPr preferRelativeResize="0"/>
          <p:nvPr/>
        </p:nvPicPr>
        <p:blipFill>
          <a:blip r:embed="rId5">
            <a:alphaModFix/>
          </a:blip>
          <a:stretch>
            <a:fillRect/>
          </a:stretch>
        </p:blipFill>
        <p:spPr>
          <a:xfrm>
            <a:off x="278875" y="3685950"/>
            <a:ext cx="2193299" cy="133368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ctrTitle"/>
          </p:nvPr>
        </p:nvSpPr>
        <p:spPr>
          <a:xfrm>
            <a:off x="3258675" y="1643125"/>
            <a:ext cx="26268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a:t>
            </a:r>
            <a:r>
              <a:rPr lang="en"/>
              <a:t>.</a:t>
            </a:r>
            <a:endParaRPr/>
          </a:p>
          <a:p>
            <a:pPr indent="0" lvl="0" marL="0" rtl="0" algn="ctr">
              <a:spcBef>
                <a:spcPts val="0"/>
              </a:spcBef>
              <a:spcAft>
                <a:spcPts val="0"/>
              </a:spcAft>
              <a:buNone/>
            </a:pPr>
            <a:r>
              <a:rPr lang="en"/>
              <a:t>Methodology</a:t>
            </a:r>
            <a:endParaRPr/>
          </a:p>
        </p:txBody>
      </p:sp>
      <p:sp>
        <p:nvSpPr>
          <p:cNvPr id="122" name="Google Shape;122;p18"/>
          <p:cNvSpPr txBox="1"/>
          <p:nvPr>
            <p:ph idx="1" type="subTitle"/>
          </p:nvPr>
        </p:nvSpPr>
        <p:spPr>
          <a:xfrm>
            <a:off x="3258675" y="3068654"/>
            <a:ext cx="26268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was our thought process?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3"/>
          <p:cNvSpPr txBox="1"/>
          <p:nvPr>
            <p:ph type="title"/>
          </p:nvPr>
        </p:nvSpPr>
        <p:spPr>
          <a:xfrm>
            <a:off x="946950" y="37617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Xiao Ya Tou</a:t>
            </a:r>
            <a:endParaRPr sz="2700">
              <a:solidFill>
                <a:srgbClr val="9E7C59"/>
              </a:solidFill>
            </a:endParaRPr>
          </a:p>
        </p:txBody>
      </p:sp>
      <p:sp>
        <p:nvSpPr>
          <p:cNvPr id="495" name="Google Shape;495;p63"/>
          <p:cNvSpPr txBox="1"/>
          <p:nvPr>
            <p:ph idx="1" type="body"/>
          </p:nvPr>
        </p:nvSpPr>
        <p:spPr>
          <a:xfrm>
            <a:off x="946950" y="1484725"/>
            <a:ext cx="4723800" cy="2910000"/>
          </a:xfrm>
          <a:prstGeom prst="rect">
            <a:avLst/>
          </a:prstGeom>
        </p:spPr>
        <p:txBody>
          <a:bodyPr anchorCtr="0" anchor="t" bIns="91425" lIns="91425" spcFirstLastPara="1" rIns="91425" wrap="square" tIns="91425">
            <a:noAutofit/>
          </a:bodyPr>
          <a:lstStyle/>
          <a:p>
            <a:pPr indent="-368300" lvl="0" marL="457200" marR="0" rtl="0" algn="l">
              <a:lnSpc>
                <a:spcPct val="200000"/>
              </a:lnSpc>
              <a:spcBef>
                <a:spcPts val="600"/>
              </a:spcBef>
              <a:spcAft>
                <a:spcPts val="0"/>
              </a:spcAft>
              <a:buSzPts val="2200"/>
              <a:buChar char="⬗"/>
            </a:pPr>
            <a:r>
              <a:rPr lang="en"/>
              <a:t>Extensive mentions about fusion</a:t>
            </a:r>
            <a:endParaRPr/>
          </a:p>
          <a:p>
            <a:pPr indent="-368300" lvl="0" marL="457200" marR="0" rtl="0" algn="l">
              <a:lnSpc>
                <a:spcPct val="200000"/>
              </a:lnSpc>
              <a:spcBef>
                <a:spcPts val="0"/>
              </a:spcBef>
              <a:spcAft>
                <a:spcPts val="0"/>
              </a:spcAft>
              <a:buSzPts val="2200"/>
              <a:buChar char="⬗"/>
            </a:pPr>
            <a:r>
              <a:rPr lang="en"/>
              <a:t>Exotic dishes brings out new and exciting flavours</a:t>
            </a:r>
            <a:endParaRPr/>
          </a:p>
        </p:txBody>
      </p:sp>
      <p:sp>
        <p:nvSpPr>
          <p:cNvPr id="496" name="Google Shape;496;p63"/>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pic>
        <p:nvPicPr>
          <p:cNvPr id="497" name="Google Shape;497;p63"/>
          <p:cNvPicPr preferRelativeResize="0"/>
          <p:nvPr/>
        </p:nvPicPr>
        <p:blipFill>
          <a:blip r:embed="rId3">
            <a:alphaModFix/>
          </a:blip>
          <a:stretch>
            <a:fillRect/>
          </a:stretch>
        </p:blipFill>
        <p:spPr>
          <a:xfrm>
            <a:off x="5770027" y="1141075"/>
            <a:ext cx="2017048" cy="1343850"/>
          </a:xfrm>
          <a:prstGeom prst="rect">
            <a:avLst/>
          </a:prstGeom>
          <a:noFill/>
          <a:ln>
            <a:noFill/>
          </a:ln>
        </p:spPr>
      </p:pic>
      <p:pic>
        <p:nvPicPr>
          <p:cNvPr id="498" name="Google Shape;498;p63"/>
          <p:cNvPicPr preferRelativeResize="0"/>
          <p:nvPr/>
        </p:nvPicPr>
        <p:blipFill>
          <a:blip r:embed="rId4">
            <a:alphaModFix/>
          </a:blip>
          <a:stretch>
            <a:fillRect/>
          </a:stretch>
        </p:blipFill>
        <p:spPr>
          <a:xfrm>
            <a:off x="5670750" y="2653575"/>
            <a:ext cx="1367726" cy="18236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4"/>
          <p:cNvSpPr txBox="1"/>
          <p:nvPr>
            <p:ph type="title"/>
          </p:nvPr>
        </p:nvSpPr>
        <p:spPr>
          <a:xfrm>
            <a:off x="902900" y="742300"/>
            <a:ext cx="7338300" cy="60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700">
                <a:solidFill>
                  <a:srgbClr val="9E7C59"/>
                </a:solidFill>
              </a:rPr>
              <a:t>Xiao Ya Tou</a:t>
            </a:r>
            <a:endParaRPr sz="2700">
              <a:solidFill>
                <a:srgbClr val="9E7C59"/>
              </a:solidFill>
            </a:endParaRPr>
          </a:p>
          <a:p>
            <a:pPr indent="0" lvl="0" marL="0" rtl="0" algn="ctr">
              <a:spcBef>
                <a:spcPts val="0"/>
              </a:spcBef>
              <a:spcAft>
                <a:spcPts val="0"/>
              </a:spcAft>
              <a:buNone/>
            </a:pPr>
            <a:r>
              <a:t/>
            </a:r>
            <a:endParaRPr/>
          </a:p>
        </p:txBody>
      </p:sp>
      <p:sp>
        <p:nvSpPr>
          <p:cNvPr id="504" name="Google Shape;504;p64"/>
          <p:cNvSpPr txBox="1"/>
          <p:nvPr>
            <p:ph idx="1" type="body"/>
          </p:nvPr>
        </p:nvSpPr>
        <p:spPr>
          <a:xfrm>
            <a:off x="902900" y="1598725"/>
            <a:ext cx="4166700" cy="26385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600"/>
              </a:spcBef>
              <a:spcAft>
                <a:spcPts val="0"/>
              </a:spcAft>
              <a:buSzPts val="2200"/>
              <a:buChar char="⬗"/>
            </a:pPr>
            <a:r>
              <a:rPr lang="en"/>
              <a:t>Preparation of food was taken into consideration by reviewers</a:t>
            </a:r>
            <a:endParaRPr/>
          </a:p>
          <a:p>
            <a:pPr indent="-368300" lvl="0" marL="457200" rtl="0" algn="l">
              <a:lnSpc>
                <a:spcPct val="150000"/>
              </a:lnSpc>
              <a:spcBef>
                <a:spcPts val="0"/>
              </a:spcBef>
              <a:spcAft>
                <a:spcPts val="0"/>
              </a:spcAft>
              <a:buSzPts val="2200"/>
              <a:buChar char="⬗"/>
            </a:pPr>
            <a:r>
              <a:rPr lang="en"/>
              <a:t>Plenty of mentions on the over 30 hour sous vide prepared short ribs</a:t>
            </a:r>
            <a:endParaRPr/>
          </a:p>
        </p:txBody>
      </p:sp>
      <p:pic>
        <p:nvPicPr>
          <p:cNvPr id="505" name="Google Shape;505;p64"/>
          <p:cNvPicPr preferRelativeResize="0"/>
          <p:nvPr/>
        </p:nvPicPr>
        <p:blipFill>
          <a:blip r:embed="rId3">
            <a:alphaModFix/>
          </a:blip>
          <a:stretch>
            <a:fillRect/>
          </a:stretch>
        </p:blipFill>
        <p:spPr>
          <a:xfrm>
            <a:off x="5323750" y="1526250"/>
            <a:ext cx="2783451" cy="27834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5"/>
          <p:cNvSpPr txBox="1"/>
          <p:nvPr>
            <p:ph type="title"/>
          </p:nvPr>
        </p:nvSpPr>
        <p:spPr>
          <a:xfrm>
            <a:off x="946950" y="37617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The Populus Coffee &amp; Food Co. </a:t>
            </a:r>
            <a:endParaRPr sz="2700">
              <a:solidFill>
                <a:srgbClr val="9E7C59"/>
              </a:solidFill>
            </a:endParaRPr>
          </a:p>
        </p:txBody>
      </p:sp>
      <p:sp>
        <p:nvSpPr>
          <p:cNvPr id="511" name="Google Shape;511;p65"/>
          <p:cNvSpPr txBox="1"/>
          <p:nvPr>
            <p:ph idx="1" type="body"/>
          </p:nvPr>
        </p:nvSpPr>
        <p:spPr>
          <a:xfrm>
            <a:off x="1276200" y="1484725"/>
            <a:ext cx="4390200" cy="2910000"/>
          </a:xfrm>
          <a:prstGeom prst="rect">
            <a:avLst/>
          </a:prstGeom>
        </p:spPr>
        <p:txBody>
          <a:bodyPr anchorCtr="0" anchor="t" bIns="91425" lIns="91425" spcFirstLastPara="1" rIns="91425" wrap="square" tIns="91425">
            <a:noAutofit/>
          </a:bodyPr>
          <a:lstStyle/>
          <a:p>
            <a:pPr indent="-368300" lvl="0" marL="457200" marR="0" rtl="0" algn="l">
              <a:lnSpc>
                <a:spcPct val="115000"/>
              </a:lnSpc>
              <a:spcBef>
                <a:spcPts val="600"/>
              </a:spcBef>
              <a:spcAft>
                <a:spcPts val="0"/>
              </a:spcAft>
              <a:buClr>
                <a:srgbClr val="9E7C59"/>
              </a:buClr>
              <a:buSzPts val="2200"/>
              <a:buFont typeface="Tinos"/>
              <a:buChar char="⬗"/>
            </a:pPr>
            <a:r>
              <a:rPr lang="en"/>
              <a:t>Modernistic</a:t>
            </a:r>
            <a:r>
              <a:rPr lang="en"/>
              <a:t> and Classy design</a:t>
            </a:r>
            <a:endParaRPr/>
          </a:p>
          <a:p>
            <a:pPr indent="0" lvl="0" marL="457200" marR="0" rtl="0" algn="l">
              <a:lnSpc>
                <a:spcPct val="115000"/>
              </a:lnSpc>
              <a:spcBef>
                <a:spcPts val="600"/>
              </a:spcBef>
              <a:spcAft>
                <a:spcPts val="0"/>
              </a:spcAft>
              <a:buNone/>
            </a:pPr>
            <a:r>
              <a:t/>
            </a:r>
            <a:endParaRPr/>
          </a:p>
          <a:p>
            <a:pPr indent="-368300" lvl="0" marL="457200" marR="0" rtl="0" algn="l">
              <a:lnSpc>
                <a:spcPct val="115000"/>
              </a:lnSpc>
              <a:spcBef>
                <a:spcPts val="600"/>
              </a:spcBef>
              <a:spcAft>
                <a:spcPts val="0"/>
              </a:spcAft>
              <a:buSzPts val="2200"/>
              <a:buChar char="⬗"/>
            </a:pPr>
            <a:r>
              <a:rPr lang="en"/>
              <a:t>Widely praised for their interior aesthetics</a:t>
            </a:r>
            <a:endParaRPr/>
          </a:p>
          <a:p>
            <a:pPr indent="0" lvl="0" marL="0" marR="0" rtl="0" algn="l">
              <a:lnSpc>
                <a:spcPct val="115000"/>
              </a:lnSpc>
              <a:spcBef>
                <a:spcPts val="600"/>
              </a:spcBef>
              <a:spcAft>
                <a:spcPts val="0"/>
              </a:spcAft>
              <a:buNone/>
            </a:pPr>
            <a:r>
              <a:t/>
            </a:r>
            <a:endParaRPr/>
          </a:p>
          <a:p>
            <a:pPr indent="0" lvl="0" marL="457200" marR="0" rtl="0" algn="l">
              <a:lnSpc>
                <a:spcPct val="115000"/>
              </a:lnSpc>
              <a:spcBef>
                <a:spcPts val="600"/>
              </a:spcBef>
              <a:spcAft>
                <a:spcPts val="0"/>
              </a:spcAft>
              <a:buNone/>
            </a:pPr>
            <a:r>
              <a:t/>
            </a:r>
            <a:endParaRPr/>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12" name="Google Shape;512;p65"/>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pic>
        <p:nvPicPr>
          <p:cNvPr id="513" name="Google Shape;513;p65"/>
          <p:cNvPicPr preferRelativeResize="0"/>
          <p:nvPr/>
        </p:nvPicPr>
        <p:blipFill>
          <a:blip r:embed="rId3">
            <a:alphaModFix/>
          </a:blip>
          <a:stretch>
            <a:fillRect/>
          </a:stretch>
        </p:blipFill>
        <p:spPr>
          <a:xfrm>
            <a:off x="5528800" y="1417500"/>
            <a:ext cx="2969349" cy="1922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6"/>
          <p:cNvSpPr txBox="1"/>
          <p:nvPr>
            <p:ph type="title"/>
          </p:nvPr>
        </p:nvSpPr>
        <p:spPr>
          <a:xfrm>
            <a:off x="946950" y="37617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The Populus Coffee &amp; Food Co. </a:t>
            </a:r>
            <a:endParaRPr sz="2700">
              <a:solidFill>
                <a:srgbClr val="9E7C59"/>
              </a:solidFill>
            </a:endParaRPr>
          </a:p>
        </p:txBody>
      </p:sp>
      <p:sp>
        <p:nvSpPr>
          <p:cNvPr id="519" name="Google Shape;519;p66"/>
          <p:cNvSpPr txBox="1"/>
          <p:nvPr>
            <p:ph idx="1" type="body"/>
          </p:nvPr>
        </p:nvSpPr>
        <p:spPr>
          <a:xfrm>
            <a:off x="1276200" y="1484725"/>
            <a:ext cx="4390200" cy="2910000"/>
          </a:xfrm>
          <a:prstGeom prst="rect">
            <a:avLst/>
          </a:prstGeom>
        </p:spPr>
        <p:txBody>
          <a:bodyPr anchorCtr="0" anchor="t" bIns="91425" lIns="91425" spcFirstLastPara="1" rIns="91425" wrap="square" tIns="91425">
            <a:noAutofit/>
          </a:bodyPr>
          <a:lstStyle/>
          <a:p>
            <a:pPr indent="-368300" lvl="0" marL="457200" marR="0" rtl="0" algn="l">
              <a:lnSpc>
                <a:spcPct val="115000"/>
              </a:lnSpc>
              <a:spcBef>
                <a:spcPts val="600"/>
              </a:spcBef>
              <a:spcAft>
                <a:spcPts val="0"/>
              </a:spcAft>
              <a:buClr>
                <a:srgbClr val="9E7C59"/>
              </a:buClr>
              <a:buSzPts val="2200"/>
              <a:buFont typeface="Tinos"/>
              <a:buChar char="⬗"/>
            </a:pPr>
            <a:r>
              <a:rPr lang="en"/>
              <a:t>Vibrantly coloured</a:t>
            </a:r>
            <a:endParaRPr/>
          </a:p>
          <a:p>
            <a:pPr indent="0" lvl="0" marL="457200" marR="0" rtl="0" algn="l">
              <a:lnSpc>
                <a:spcPct val="115000"/>
              </a:lnSpc>
              <a:spcBef>
                <a:spcPts val="600"/>
              </a:spcBef>
              <a:spcAft>
                <a:spcPts val="0"/>
              </a:spcAft>
              <a:buNone/>
            </a:pPr>
            <a:r>
              <a:t/>
            </a:r>
            <a:endParaRPr/>
          </a:p>
          <a:p>
            <a:pPr indent="-368300" lvl="0" marL="457200" marR="0" rtl="0" algn="l">
              <a:lnSpc>
                <a:spcPct val="115000"/>
              </a:lnSpc>
              <a:spcBef>
                <a:spcPts val="600"/>
              </a:spcBef>
              <a:spcAft>
                <a:spcPts val="0"/>
              </a:spcAft>
              <a:buSzPts val="2200"/>
              <a:buChar char="⬗"/>
            </a:pPr>
            <a:r>
              <a:rPr lang="en"/>
              <a:t>Used vastly different coloured foods</a:t>
            </a:r>
            <a:endParaRPr/>
          </a:p>
          <a:p>
            <a:pPr indent="0" lvl="0" marL="457200" marR="0" rtl="0" algn="l">
              <a:lnSpc>
                <a:spcPct val="115000"/>
              </a:lnSpc>
              <a:spcBef>
                <a:spcPts val="600"/>
              </a:spcBef>
              <a:spcAft>
                <a:spcPts val="0"/>
              </a:spcAft>
              <a:buNone/>
            </a:pPr>
            <a:r>
              <a:t/>
            </a:r>
            <a:endParaRPr/>
          </a:p>
          <a:p>
            <a:pPr indent="-368300" lvl="0" marL="457200" marR="0" rtl="0" algn="l">
              <a:lnSpc>
                <a:spcPct val="115000"/>
              </a:lnSpc>
              <a:spcBef>
                <a:spcPts val="600"/>
              </a:spcBef>
              <a:spcAft>
                <a:spcPts val="0"/>
              </a:spcAft>
              <a:buSzPts val="2200"/>
              <a:buChar char="⬗"/>
            </a:pPr>
            <a:r>
              <a:rPr lang="en"/>
              <a:t>Aesthetic appeal was a factor in their minds</a:t>
            </a:r>
            <a:endParaRPr/>
          </a:p>
          <a:p>
            <a:pPr indent="0" lvl="0" marL="0" marR="0" rtl="0" algn="l">
              <a:lnSpc>
                <a:spcPct val="115000"/>
              </a:lnSpc>
              <a:spcBef>
                <a:spcPts val="600"/>
              </a:spcBef>
              <a:spcAft>
                <a:spcPts val="0"/>
              </a:spcAft>
              <a:buNone/>
            </a:pPr>
            <a:r>
              <a:t/>
            </a:r>
            <a:endParaRPr/>
          </a:p>
          <a:p>
            <a:pPr indent="0" lvl="0" marL="457200" marR="0" rtl="0" algn="l">
              <a:lnSpc>
                <a:spcPct val="115000"/>
              </a:lnSpc>
              <a:spcBef>
                <a:spcPts val="600"/>
              </a:spcBef>
              <a:spcAft>
                <a:spcPts val="0"/>
              </a:spcAft>
              <a:buNone/>
            </a:pPr>
            <a:r>
              <a:t/>
            </a:r>
            <a:endParaRPr/>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20" name="Google Shape;520;p66"/>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pic>
        <p:nvPicPr>
          <p:cNvPr id="521" name="Google Shape;521;p66"/>
          <p:cNvPicPr preferRelativeResize="0"/>
          <p:nvPr/>
        </p:nvPicPr>
        <p:blipFill rotWithShape="1">
          <a:blip r:embed="rId3">
            <a:alphaModFix/>
          </a:blip>
          <a:srcRect b="8583" l="38951" r="4185" t="13169"/>
          <a:stretch/>
        </p:blipFill>
        <p:spPr>
          <a:xfrm>
            <a:off x="5959050" y="1568538"/>
            <a:ext cx="2389349" cy="22081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7"/>
          <p:cNvSpPr txBox="1"/>
          <p:nvPr>
            <p:ph type="title"/>
          </p:nvPr>
        </p:nvSpPr>
        <p:spPr>
          <a:xfrm>
            <a:off x="946950" y="37617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The Populus Coffee &amp; Food Co. </a:t>
            </a:r>
            <a:endParaRPr sz="2700">
              <a:solidFill>
                <a:srgbClr val="9E7C59"/>
              </a:solidFill>
            </a:endParaRPr>
          </a:p>
        </p:txBody>
      </p:sp>
      <p:sp>
        <p:nvSpPr>
          <p:cNvPr id="527" name="Google Shape;527;p67"/>
          <p:cNvSpPr txBox="1"/>
          <p:nvPr>
            <p:ph idx="1" type="body"/>
          </p:nvPr>
        </p:nvSpPr>
        <p:spPr>
          <a:xfrm>
            <a:off x="1276200" y="1484725"/>
            <a:ext cx="4390200" cy="2910000"/>
          </a:xfrm>
          <a:prstGeom prst="rect">
            <a:avLst/>
          </a:prstGeom>
        </p:spPr>
        <p:txBody>
          <a:bodyPr anchorCtr="0" anchor="t" bIns="91425" lIns="91425" spcFirstLastPara="1" rIns="91425" wrap="square" tIns="91425">
            <a:noAutofit/>
          </a:bodyPr>
          <a:lstStyle/>
          <a:p>
            <a:pPr indent="-368300" lvl="0" marL="457200" marR="0" rtl="0" algn="l">
              <a:lnSpc>
                <a:spcPct val="115000"/>
              </a:lnSpc>
              <a:spcBef>
                <a:spcPts val="600"/>
              </a:spcBef>
              <a:spcAft>
                <a:spcPts val="0"/>
              </a:spcAft>
              <a:buClr>
                <a:srgbClr val="9E7C59"/>
              </a:buClr>
              <a:buSzPts val="2200"/>
              <a:buFont typeface="Tinos"/>
              <a:buChar char="⬗"/>
            </a:pPr>
            <a:r>
              <a:rPr lang="en"/>
              <a:t>Refreshing effect</a:t>
            </a:r>
            <a:endParaRPr/>
          </a:p>
          <a:p>
            <a:pPr indent="0" lvl="0" marL="457200" marR="0" rtl="0" algn="l">
              <a:lnSpc>
                <a:spcPct val="115000"/>
              </a:lnSpc>
              <a:spcBef>
                <a:spcPts val="600"/>
              </a:spcBef>
              <a:spcAft>
                <a:spcPts val="0"/>
              </a:spcAft>
              <a:buNone/>
            </a:pPr>
            <a:r>
              <a:t/>
            </a:r>
            <a:endParaRPr/>
          </a:p>
          <a:p>
            <a:pPr indent="-368300" lvl="0" marL="457200" marR="0" rtl="0" algn="l">
              <a:lnSpc>
                <a:spcPct val="115000"/>
              </a:lnSpc>
              <a:spcBef>
                <a:spcPts val="600"/>
              </a:spcBef>
              <a:spcAft>
                <a:spcPts val="0"/>
              </a:spcAft>
              <a:buSzPts val="2200"/>
              <a:buChar char="⬗"/>
            </a:pPr>
            <a:r>
              <a:rPr lang="en"/>
              <a:t>Incorporated light ingredients</a:t>
            </a:r>
            <a:endParaRPr/>
          </a:p>
          <a:p>
            <a:pPr indent="0" lvl="0" marL="457200" marR="0" rtl="0" algn="l">
              <a:lnSpc>
                <a:spcPct val="115000"/>
              </a:lnSpc>
              <a:spcBef>
                <a:spcPts val="600"/>
              </a:spcBef>
              <a:spcAft>
                <a:spcPts val="0"/>
              </a:spcAft>
              <a:buNone/>
            </a:pPr>
            <a:r>
              <a:t/>
            </a:r>
            <a:endParaRPr/>
          </a:p>
          <a:p>
            <a:pPr indent="-368300" lvl="0" marL="457200" marR="0" rtl="0" algn="l">
              <a:lnSpc>
                <a:spcPct val="115000"/>
              </a:lnSpc>
              <a:spcBef>
                <a:spcPts val="600"/>
              </a:spcBef>
              <a:spcAft>
                <a:spcPts val="0"/>
              </a:spcAft>
              <a:buSzPts val="2200"/>
              <a:buChar char="⬗"/>
            </a:pPr>
            <a:r>
              <a:rPr lang="en"/>
              <a:t>Great balance of flavours</a:t>
            </a:r>
            <a:endParaRPr/>
          </a:p>
          <a:p>
            <a:pPr indent="0" lvl="0" marL="0" marR="0" rtl="0" algn="l">
              <a:lnSpc>
                <a:spcPct val="115000"/>
              </a:lnSpc>
              <a:spcBef>
                <a:spcPts val="600"/>
              </a:spcBef>
              <a:spcAft>
                <a:spcPts val="0"/>
              </a:spcAft>
              <a:buNone/>
            </a:pPr>
            <a:r>
              <a:t/>
            </a:r>
            <a:endParaRPr/>
          </a:p>
          <a:p>
            <a:pPr indent="0" lvl="0" marL="457200" marR="0" rtl="0" algn="l">
              <a:lnSpc>
                <a:spcPct val="115000"/>
              </a:lnSpc>
              <a:spcBef>
                <a:spcPts val="600"/>
              </a:spcBef>
              <a:spcAft>
                <a:spcPts val="0"/>
              </a:spcAft>
              <a:buNone/>
            </a:pPr>
            <a:r>
              <a:t/>
            </a:r>
            <a:endParaRPr/>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28" name="Google Shape;528;p67"/>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pic>
        <p:nvPicPr>
          <p:cNvPr id="529" name="Google Shape;529;p67"/>
          <p:cNvPicPr preferRelativeResize="0"/>
          <p:nvPr/>
        </p:nvPicPr>
        <p:blipFill>
          <a:blip r:embed="rId3">
            <a:alphaModFix/>
          </a:blip>
          <a:stretch>
            <a:fillRect/>
          </a:stretch>
        </p:blipFill>
        <p:spPr>
          <a:xfrm>
            <a:off x="5927075" y="1721350"/>
            <a:ext cx="2269974" cy="22699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8"/>
          <p:cNvSpPr txBox="1"/>
          <p:nvPr>
            <p:ph type="title"/>
          </p:nvPr>
        </p:nvSpPr>
        <p:spPr>
          <a:xfrm>
            <a:off x="893700" y="40272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The Lokal </a:t>
            </a:r>
            <a:endParaRPr sz="2700">
              <a:solidFill>
                <a:srgbClr val="9E7C59"/>
              </a:solidFill>
            </a:endParaRPr>
          </a:p>
        </p:txBody>
      </p:sp>
      <p:sp>
        <p:nvSpPr>
          <p:cNvPr id="535" name="Google Shape;535;p68"/>
          <p:cNvSpPr txBox="1"/>
          <p:nvPr>
            <p:ph idx="1" type="body"/>
          </p:nvPr>
        </p:nvSpPr>
        <p:spPr>
          <a:xfrm>
            <a:off x="1208900" y="1427600"/>
            <a:ext cx="5290500" cy="2742000"/>
          </a:xfrm>
          <a:prstGeom prst="rect">
            <a:avLst/>
          </a:prstGeom>
        </p:spPr>
        <p:txBody>
          <a:bodyPr anchorCtr="0" anchor="t" bIns="91425" lIns="91425" spcFirstLastPara="1" rIns="91425" wrap="square" tIns="91425">
            <a:noAutofit/>
          </a:bodyPr>
          <a:lstStyle/>
          <a:p>
            <a:pPr indent="-368300" lvl="0" marL="457200" marR="0" rtl="0" algn="l">
              <a:lnSpc>
                <a:spcPct val="115000"/>
              </a:lnSpc>
              <a:spcBef>
                <a:spcPts val="600"/>
              </a:spcBef>
              <a:spcAft>
                <a:spcPts val="0"/>
              </a:spcAft>
              <a:buClr>
                <a:srgbClr val="9E7C59"/>
              </a:buClr>
              <a:buSzPts val="2200"/>
              <a:buFont typeface="Tinos"/>
              <a:buChar char="⬗"/>
            </a:pPr>
            <a:r>
              <a:rPr lang="en"/>
              <a:t>Generous Portions</a:t>
            </a:r>
            <a:endParaRPr/>
          </a:p>
          <a:p>
            <a:pPr indent="0" lvl="0" marL="457200" marR="0" rtl="0" algn="l">
              <a:lnSpc>
                <a:spcPct val="115000"/>
              </a:lnSpc>
              <a:spcBef>
                <a:spcPts val="600"/>
              </a:spcBef>
              <a:spcAft>
                <a:spcPts val="0"/>
              </a:spcAft>
              <a:buNone/>
            </a:pPr>
            <a:r>
              <a:t/>
            </a:r>
            <a:endParaRPr/>
          </a:p>
          <a:p>
            <a:pPr indent="-368300" lvl="0" marL="457200" marR="0" rtl="0" algn="l">
              <a:lnSpc>
                <a:spcPct val="115000"/>
              </a:lnSpc>
              <a:spcBef>
                <a:spcPts val="600"/>
              </a:spcBef>
              <a:spcAft>
                <a:spcPts val="0"/>
              </a:spcAft>
              <a:buSzPts val="2200"/>
              <a:buChar char="⬗"/>
            </a:pPr>
            <a:r>
              <a:rPr lang="en"/>
              <a:t>Worth the price</a:t>
            </a:r>
            <a:endParaRPr/>
          </a:p>
          <a:p>
            <a:pPr indent="0" lvl="0" marL="457200" marR="0" rtl="0" algn="l">
              <a:lnSpc>
                <a:spcPct val="115000"/>
              </a:lnSpc>
              <a:spcBef>
                <a:spcPts val="600"/>
              </a:spcBef>
              <a:spcAft>
                <a:spcPts val="0"/>
              </a:spcAft>
              <a:buNone/>
            </a:pPr>
            <a:r>
              <a:t/>
            </a:r>
            <a:endParaRPr/>
          </a:p>
          <a:p>
            <a:pPr indent="-368300" lvl="0" marL="457200" marR="0" rtl="0" algn="l">
              <a:lnSpc>
                <a:spcPct val="115000"/>
              </a:lnSpc>
              <a:spcBef>
                <a:spcPts val="600"/>
              </a:spcBef>
              <a:spcAft>
                <a:spcPts val="0"/>
              </a:spcAft>
              <a:buSzPts val="2200"/>
              <a:buChar char="⬗"/>
            </a:pPr>
            <a:r>
              <a:rPr lang="en"/>
              <a:t>House-made ingredients were used over pre-prepared ingredients</a:t>
            </a:r>
            <a:endParaRPr/>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36" name="Google Shape;536;p68"/>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pic>
        <p:nvPicPr>
          <p:cNvPr id="537" name="Google Shape;537;p68"/>
          <p:cNvPicPr preferRelativeResize="0"/>
          <p:nvPr/>
        </p:nvPicPr>
        <p:blipFill>
          <a:blip r:embed="rId3">
            <a:alphaModFix/>
          </a:blip>
          <a:stretch>
            <a:fillRect/>
          </a:stretch>
        </p:blipFill>
        <p:spPr>
          <a:xfrm>
            <a:off x="4919875" y="1594700"/>
            <a:ext cx="3357300" cy="17475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9"/>
          <p:cNvSpPr txBox="1"/>
          <p:nvPr>
            <p:ph type="title"/>
          </p:nvPr>
        </p:nvSpPr>
        <p:spPr>
          <a:xfrm>
            <a:off x="893700" y="40272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The Lokal </a:t>
            </a:r>
            <a:endParaRPr sz="2700">
              <a:solidFill>
                <a:srgbClr val="9E7C59"/>
              </a:solidFill>
            </a:endParaRPr>
          </a:p>
        </p:txBody>
      </p:sp>
      <p:sp>
        <p:nvSpPr>
          <p:cNvPr id="543" name="Google Shape;543;p69"/>
          <p:cNvSpPr txBox="1"/>
          <p:nvPr>
            <p:ph idx="1" type="body"/>
          </p:nvPr>
        </p:nvSpPr>
        <p:spPr>
          <a:xfrm>
            <a:off x="1208900" y="1427600"/>
            <a:ext cx="4500600" cy="27420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600"/>
              </a:spcBef>
              <a:spcAft>
                <a:spcPts val="0"/>
              </a:spcAft>
              <a:buSzPts val="2200"/>
              <a:buChar char="⬗"/>
            </a:pPr>
            <a:r>
              <a:rPr lang="en"/>
              <a:t>Great Ambience and Atmosphere</a:t>
            </a:r>
            <a:endParaRPr/>
          </a:p>
          <a:p>
            <a:pPr indent="0" lvl="0" marL="457200" marR="0" rtl="0" algn="l">
              <a:lnSpc>
                <a:spcPct val="115000"/>
              </a:lnSpc>
              <a:spcBef>
                <a:spcPts val="600"/>
              </a:spcBef>
              <a:spcAft>
                <a:spcPts val="0"/>
              </a:spcAft>
              <a:buNone/>
            </a:pPr>
            <a:r>
              <a:t/>
            </a:r>
            <a:endParaRPr/>
          </a:p>
          <a:p>
            <a:pPr indent="-368300" lvl="0" marL="457200" rtl="0" algn="l">
              <a:lnSpc>
                <a:spcPct val="115000"/>
              </a:lnSpc>
              <a:spcBef>
                <a:spcPts val="600"/>
              </a:spcBef>
              <a:spcAft>
                <a:spcPts val="0"/>
              </a:spcAft>
              <a:buSzPts val="2200"/>
              <a:buChar char="⬗"/>
            </a:pPr>
            <a:r>
              <a:rPr lang="en"/>
              <a:t>Homy vibe and great service</a:t>
            </a:r>
            <a:endParaRPr/>
          </a:p>
          <a:p>
            <a:pPr indent="0" lvl="0" marL="457200" marR="0" rtl="0" algn="l">
              <a:lnSpc>
                <a:spcPct val="115000"/>
              </a:lnSpc>
              <a:spcBef>
                <a:spcPts val="600"/>
              </a:spcBef>
              <a:spcAft>
                <a:spcPts val="0"/>
              </a:spcAft>
              <a:buNone/>
            </a:pPr>
            <a:r>
              <a:t/>
            </a:r>
            <a:endParaRPr/>
          </a:p>
          <a:p>
            <a:pPr indent="-368300" lvl="0" marL="457200" marR="0" rtl="0" algn="l">
              <a:lnSpc>
                <a:spcPct val="115000"/>
              </a:lnSpc>
              <a:spcBef>
                <a:spcPts val="600"/>
              </a:spcBef>
              <a:spcAft>
                <a:spcPts val="0"/>
              </a:spcAft>
              <a:buSzPts val="2200"/>
              <a:buChar char="⬗"/>
            </a:pPr>
            <a:r>
              <a:rPr lang="en"/>
              <a:t>Wasn’t too noisy or intrusive</a:t>
            </a:r>
            <a:endParaRPr/>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44" name="Google Shape;544;p69"/>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pic>
        <p:nvPicPr>
          <p:cNvPr id="545" name="Google Shape;545;p69"/>
          <p:cNvPicPr preferRelativeResize="0"/>
          <p:nvPr/>
        </p:nvPicPr>
        <p:blipFill>
          <a:blip r:embed="rId3">
            <a:alphaModFix/>
          </a:blip>
          <a:stretch>
            <a:fillRect/>
          </a:stretch>
        </p:blipFill>
        <p:spPr>
          <a:xfrm>
            <a:off x="5815875" y="1852436"/>
            <a:ext cx="2525776" cy="18923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0"/>
          <p:cNvSpPr txBox="1"/>
          <p:nvPr>
            <p:ph type="title"/>
          </p:nvPr>
        </p:nvSpPr>
        <p:spPr>
          <a:xfrm>
            <a:off x="893700" y="40272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The Lokal </a:t>
            </a:r>
            <a:endParaRPr sz="2700">
              <a:solidFill>
                <a:srgbClr val="9E7C59"/>
              </a:solidFill>
            </a:endParaRPr>
          </a:p>
        </p:txBody>
      </p:sp>
      <p:sp>
        <p:nvSpPr>
          <p:cNvPr id="551" name="Google Shape;551;p70"/>
          <p:cNvSpPr txBox="1"/>
          <p:nvPr>
            <p:ph idx="1" type="body"/>
          </p:nvPr>
        </p:nvSpPr>
        <p:spPr>
          <a:xfrm>
            <a:off x="1208900" y="1427600"/>
            <a:ext cx="6299100" cy="27420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600"/>
              </a:spcBef>
              <a:spcAft>
                <a:spcPts val="0"/>
              </a:spcAft>
              <a:buSzPts val="2200"/>
              <a:buChar char="⬗"/>
            </a:pPr>
            <a:r>
              <a:rPr lang="en"/>
              <a:t>Flavourful dishes</a:t>
            </a:r>
            <a:endParaRPr/>
          </a:p>
          <a:p>
            <a:pPr indent="0" lvl="0" marL="457200" marR="0" rtl="0" algn="l">
              <a:lnSpc>
                <a:spcPct val="115000"/>
              </a:lnSpc>
              <a:spcBef>
                <a:spcPts val="600"/>
              </a:spcBef>
              <a:spcAft>
                <a:spcPts val="0"/>
              </a:spcAft>
              <a:buNone/>
            </a:pPr>
            <a:r>
              <a:t/>
            </a:r>
            <a:endParaRPr/>
          </a:p>
          <a:p>
            <a:pPr indent="-368300" lvl="0" marL="457200" rtl="0" algn="l">
              <a:lnSpc>
                <a:spcPct val="115000"/>
              </a:lnSpc>
              <a:spcBef>
                <a:spcPts val="600"/>
              </a:spcBef>
              <a:spcAft>
                <a:spcPts val="0"/>
              </a:spcAft>
              <a:buSzPts val="2200"/>
              <a:buChar char="⬗"/>
            </a:pPr>
            <a:r>
              <a:rPr lang="en"/>
              <a:t>Meats were soaked in sauce</a:t>
            </a:r>
            <a:endParaRPr/>
          </a:p>
          <a:p>
            <a:pPr indent="0" lvl="0" marL="457200" marR="0" rtl="0" algn="l">
              <a:lnSpc>
                <a:spcPct val="115000"/>
              </a:lnSpc>
              <a:spcBef>
                <a:spcPts val="600"/>
              </a:spcBef>
              <a:spcAft>
                <a:spcPts val="0"/>
              </a:spcAft>
              <a:buNone/>
            </a:pPr>
            <a:r>
              <a:t/>
            </a:r>
            <a:endParaRPr/>
          </a:p>
          <a:p>
            <a:pPr indent="-368300" lvl="0" marL="457200" marR="0" rtl="0" algn="l">
              <a:lnSpc>
                <a:spcPct val="115000"/>
              </a:lnSpc>
              <a:spcBef>
                <a:spcPts val="600"/>
              </a:spcBef>
              <a:spcAft>
                <a:spcPts val="0"/>
              </a:spcAft>
              <a:buSzPts val="2200"/>
              <a:buChar char="⬗"/>
            </a:pPr>
            <a:r>
              <a:rPr lang="en"/>
              <a:t>Reviewers enjoyed savoury sauces with a zesty/spicy kick to make the dish more appetizing</a:t>
            </a:r>
            <a:endParaRPr/>
          </a:p>
          <a:p>
            <a:pPr indent="0" lvl="0" marL="1371600" rtl="0" algn="l">
              <a:lnSpc>
                <a:spcPct val="115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52" name="Google Shape;552;p70"/>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pic>
        <p:nvPicPr>
          <p:cNvPr id="553" name="Google Shape;553;p70"/>
          <p:cNvPicPr preferRelativeResize="0"/>
          <p:nvPr/>
        </p:nvPicPr>
        <p:blipFill>
          <a:blip r:embed="rId3">
            <a:alphaModFix/>
          </a:blip>
          <a:stretch>
            <a:fillRect/>
          </a:stretch>
        </p:blipFill>
        <p:spPr>
          <a:xfrm>
            <a:off x="5981999" y="764300"/>
            <a:ext cx="2365551" cy="2742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1"/>
          <p:cNvSpPr txBox="1"/>
          <p:nvPr>
            <p:ph type="ctrTitle"/>
          </p:nvPr>
        </p:nvSpPr>
        <p:spPr>
          <a:xfrm>
            <a:off x="3258675" y="1643125"/>
            <a:ext cx="26268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Conclusion</a:t>
            </a:r>
            <a:endParaRPr sz="7200">
              <a:solidFill>
                <a:srgbClr val="7ECEFD"/>
              </a:solidFill>
            </a:endParaRPr>
          </a:p>
        </p:txBody>
      </p:sp>
      <p:sp>
        <p:nvSpPr>
          <p:cNvPr id="559" name="Google Shape;559;p71"/>
          <p:cNvSpPr txBox="1"/>
          <p:nvPr>
            <p:ph idx="1" type="subTitle"/>
          </p:nvPr>
        </p:nvSpPr>
        <p:spPr>
          <a:xfrm>
            <a:off x="3258675" y="3068654"/>
            <a:ext cx="26268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i="0"/>
          </a:p>
        </p:txBody>
      </p:sp>
      <p:sp>
        <p:nvSpPr>
          <p:cNvPr id="560" name="Google Shape;560;p71"/>
          <p:cNvSpPr txBox="1"/>
          <p:nvPr>
            <p:ph idx="4294967295" type="sldNum"/>
          </p:nvPr>
        </p:nvSpPr>
        <p:spPr>
          <a:xfrm>
            <a:off x="-125" y="4830281"/>
            <a:ext cx="9144000" cy="31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2"/>
          <p:cNvSpPr txBox="1"/>
          <p:nvPr>
            <p:ph type="title"/>
          </p:nvPr>
        </p:nvSpPr>
        <p:spPr>
          <a:xfrm>
            <a:off x="893700" y="32062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Conclusion:  </a:t>
            </a:r>
            <a:r>
              <a:rPr lang="en" sz="2700">
                <a:solidFill>
                  <a:srgbClr val="2185C5"/>
                </a:solidFill>
              </a:rPr>
              <a:t>Suggested Items</a:t>
            </a:r>
            <a:endParaRPr sz="2700">
              <a:solidFill>
                <a:srgbClr val="2185C5"/>
              </a:solidFill>
            </a:endParaRPr>
          </a:p>
        </p:txBody>
      </p:sp>
      <p:sp>
        <p:nvSpPr>
          <p:cNvPr id="566" name="Google Shape;566;p72"/>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
        <p:nvSpPr>
          <p:cNvPr id="567" name="Google Shape;567;p72"/>
          <p:cNvSpPr txBox="1"/>
          <p:nvPr>
            <p:ph idx="1" type="body"/>
          </p:nvPr>
        </p:nvSpPr>
        <p:spPr>
          <a:xfrm>
            <a:off x="3205400" y="1331850"/>
            <a:ext cx="2733300" cy="3160200"/>
          </a:xfrm>
          <a:prstGeom prst="rect">
            <a:avLst/>
          </a:prstGeom>
          <a:ln>
            <a:noFill/>
          </a:ln>
        </p:spPr>
        <p:txBody>
          <a:bodyPr anchorCtr="0" anchor="t" bIns="91425" lIns="91425" spcFirstLastPara="1" rIns="91425" wrap="square" tIns="91425">
            <a:noAutofit/>
          </a:bodyPr>
          <a:lstStyle/>
          <a:p>
            <a:pPr indent="-368300" lvl="0" marL="457200" rtl="0" algn="l">
              <a:lnSpc>
                <a:spcPct val="150000"/>
              </a:lnSpc>
              <a:spcBef>
                <a:spcPts val="480"/>
              </a:spcBef>
              <a:spcAft>
                <a:spcPts val="0"/>
              </a:spcAft>
              <a:buSzPts val="2200"/>
              <a:buChar char="⬗"/>
            </a:pPr>
            <a:r>
              <a:rPr lang="en"/>
              <a:t>Ice cream</a:t>
            </a:r>
            <a:endParaRPr/>
          </a:p>
          <a:p>
            <a:pPr indent="-368300" lvl="0" marL="457200" rtl="0" algn="l">
              <a:lnSpc>
                <a:spcPct val="150000"/>
              </a:lnSpc>
              <a:spcBef>
                <a:spcPts val="0"/>
              </a:spcBef>
              <a:spcAft>
                <a:spcPts val="0"/>
              </a:spcAft>
              <a:buSzPts val="2200"/>
              <a:buChar char="⬗"/>
            </a:pPr>
            <a:r>
              <a:rPr lang="en"/>
              <a:t>Onsen Egg</a:t>
            </a:r>
            <a:endParaRPr/>
          </a:p>
          <a:p>
            <a:pPr indent="-368300" lvl="0" marL="457200" rtl="0" algn="l">
              <a:lnSpc>
                <a:spcPct val="150000"/>
              </a:lnSpc>
              <a:spcBef>
                <a:spcPts val="0"/>
              </a:spcBef>
              <a:spcAft>
                <a:spcPts val="0"/>
              </a:spcAft>
              <a:buSzPts val="2200"/>
              <a:buChar char="⬗"/>
            </a:pPr>
            <a:r>
              <a:rPr lang="en"/>
              <a:t>French Toast</a:t>
            </a:r>
            <a:endParaRPr/>
          </a:p>
          <a:p>
            <a:pPr indent="-368300" lvl="0" marL="457200" rtl="0" algn="l">
              <a:lnSpc>
                <a:spcPct val="150000"/>
              </a:lnSpc>
              <a:spcBef>
                <a:spcPts val="0"/>
              </a:spcBef>
              <a:spcAft>
                <a:spcPts val="0"/>
              </a:spcAft>
              <a:buSzPts val="2200"/>
              <a:buChar char="⬗"/>
            </a:pPr>
            <a:r>
              <a:rPr lang="en"/>
              <a:t>Buttermilk Waffle</a:t>
            </a:r>
            <a:endParaRPr/>
          </a:p>
          <a:p>
            <a:pPr indent="-368300" lvl="0" marL="457200" rtl="0" algn="l">
              <a:lnSpc>
                <a:spcPct val="150000"/>
              </a:lnSpc>
              <a:spcBef>
                <a:spcPts val="0"/>
              </a:spcBef>
              <a:spcAft>
                <a:spcPts val="0"/>
              </a:spcAft>
              <a:buSzPts val="2200"/>
              <a:buChar char="⬗"/>
            </a:pPr>
            <a:r>
              <a:rPr lang="en"/>
              <a:t>Pulled Pork</a:t>
            </a:r>
            <a:endParaRPr/>
          </a:p>
          <a:p>
            <a:pPr indent="-368300" lvl="0" marL="457200" rtl="0" algn="l">
              <a:lnSpc>
                <a:spcPct val="150000"/>
              </a:lnSpc>
              <a:spcBef>
                <a:spcPts val="0"/>
              </a:spcBef>
              <a:spcAft>
                <a:spcPts val="0"/>
              </a:spcAft>
              <a:buSzPts val="2200"/>
              <a:buChar char="⬗"/>
            </a:pPr>
            <a:r>
              <a:rPr lang="en"/>
              <a:t>Eggs Ben</a:t>
            </a:r>
            <a:endParaRPr/>
          </a:p>
          <a:p>
            <a:pPr indent="0" lvl="0" marL="0" rtl="0" algn="l">
              <a:lnSpc>
                <a:spcPct val="150000"/>
              </a:lnSpc>
              <a:spcBef>
                <a:spcPts val="48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893700" y="35322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Research Process</a:t>
            </a:r>
            <a:endParaRPr sz="2700">
              <a:solidFill>
                <a:srgbClr val="9E7C59"/>
              </a:solidFill>
            </a:endParaRPr>
          </a:p>
        </p:txBody>
      </p:sp>
      <p:sp>
        <p:nvSpPr>
          <p:cNvPr id="128" name="Google Shape;128;p19"/>
          <p:cNvSpPr txBox="1"/>
          <p:nvPr>
            <p:ph idx="1" type="body"/>
          </p:nvPr>
        </p:nvSpPr>
        <p:spPr>
          <a:xfrm>
            <a:off x="778550" y="2092750"/>
            <a:ext cx="7587000" cy="1671000"/>
          </a:xfrm>
          <a:prstGeom prst="rect">
            <a:avLst/>
          </a:prstGeom>
        </p:spPr>
        <p:txBody>
          <a:bodyPr anchorCtr="0" anchor="t" bIns="91425" lIns="91425" spcFirstLastPara="1" rIns="91425" wrap="square" tIns="91425">
            <a:noAutofit/>
          </a:bodyPr>
          <a:lstStyle/>
          <a:p>
            <a:pPr indent="0" lvl="0" marL="914400" rtl="0" algn="l">
              <a:spcBef>
                <a:spcPts val="600"/>
              </a:spcBef>
              <a:spcAft>
                <a:spcPts val="0"/>
              </a:spcAft>
              <a:buNone/>
            </a:pPr>
            <a:r>
              <a:rPr lang="en" sz="4000"/>
              <a:t>How did we choose w</a:t>
            </a:r>
            <a:r>
              <a:rPr lang="en" sz="4000"/>
              <a:t>hich food items to priorities on? </a:t>
            </a:r>
            <a:endParaRPr sz="4000"/>
          </a:p>
          <a:p>
            <a:pPr indent="0" lvl="0" marL="914400" rtl="0" algn="l">
              <a:spcBef>
                <a:spcPts val="600"/>
              </a:spcBef>
              <a:spcAft>
                <a:spcPts val="0"/>
              </a:spcAft>
              <a:buNone/>
            </a:pPr>
            <a:r>
              <a:t/>
            </a:r>
            <a:endParaRPr/>
          </a:p>
          <a:p>
            <a:pPr indent="0" lvl="0" marL="0" rtl="0" algn="l">
              <a:spcBef>
                <a:spcPts val="600"/>
              </a:spcBef>
              <a:spcAft>
                <a:spcPts val="0"/>
              </a:spcAft>
              <a:buNone/>
            </a:pPr>
            <a:r>
              <a:t/>
            </a:r>
            <a:endParaRPr sz="2000"/>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29" name="Google Shape;129;p19"/>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grpSp>
        <p:nvGrpSpPr>
          <p:cNvPr id="130" name="Google Shape;130;p19"/>
          <p:cNvGrpSpPr/>
          <p:nvPr/>
        </p:nvGrpSpPr>
        <p:grpSpPr>
          <a:xfrm>
            <a:off x="2420595" y="703616"/>
            <a:ext cx="559435" cy="507021"/>
            <a:chOff x="1244325" y="4999400"/>
            <a:chExt cx="444525" cy="437200"/>
          </a:xfrm>
        </p:grpSpPr>
        <p:sp>
          <p:nvSpPr>
            <p:cNvPr id="131" name="Google Shape;131;p19"/>
            <p:cNvSpPr/>
            <p:nvPr/>
          </p:nvSpPr>
          <p:spPr>
            <a:xfrm>
              <a:off x="1244325" y="5161200"/>
              <a:ext cx="374925" cy="222275"/>
            </a:xfrm>
            <a:custGeom>
              <a:rect b="b" l="l" r="r" t="t"/>
              <a:pathLst>
                <a:path extrusionOk="0" h="8891" w="14997">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a:off x="1244325" y="5397500"/>
              <a:ext cx="444525" cy="39100"/>
            </a:xfrm>
            <a:custGeom>
              <a:rect b="b" l="l" r="r" t="t"/>
              <a:pathLst>
                <a:path extrusionOk="0" h="1564" w="17781">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p:nvPr/>
          </p:nvSpPr>
          <p:spPr>
            <a:xfrm>
              <a:off x="1451925" y="4999400"/>
              <a:ext cx="31175" cy="129450"/>
            </a:xfrm>
            <a:custGeom>
              <a:rect b="b" l="l" r="r" t="t"/>
              <a:pathLst>
                <a:path extrusionOk="0" h="5178" w="1247">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a:off x="1407975" y="4999400"/>
              <a:ext cx="31150" cy="129450"/>
            </a:xfrm>
            <a:custGeom>
              <a:rect b="b" l="l" r="r" t="t"/>
              <a:pathLst>
                <a:path extrusionOk="0" h="5178" w="1246">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p:nvPr/>
          </p:nvSpPr>
          <p:spPr>
            <a:xfrm>
              <a:off x="1495900" y="4999400"/>
              <a:ext cx="30550" cy="129450"/>
            </a:xfrm>
            <a:custGeom>
              <a:rect b="b" l="l" r="r" t="t"/>
              <a:pathLst>
                <a:path extrusionOk="0" h="5178" w="1222">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19"/>
          <p:cNvGrpSpPr/>
          <p:nvPr/>
        </p:nvGrpSpPr>
        <p:grpSpPr>
          <a:xfrm flipH="1">
            <a:off x="6004395" y="703616"/>
            <a:ext cx="559435" cy="507021"/>
            <a:chOff x="1244325" y="4999400"/>
            <a:chExt cx="444525" cy="437200"/>
          </a:xfrm>
        </p:grpSpPr>
        <p:sp>
          <p:nvSpPr>
            <p:cNvPr id="137" name="Google Shape;137;p19"/>
            <p:cNvSpPr/>
            <p:nvPr/>
          </p:nvSpPr>
          <p:spPr>
            <a:xfrm>
              <a:off x="1244325" y="5161200"/>
              <a:ext cx="374925" cy="222275"/>
            </a:xfrm>
            <a:custGeom>
              <a:rect b="b" l="l" r="r" t="t"/>
              <a:pathLst>
                <a:path extrusionOk="0" h="8891" w="14997">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a:off x="1244325" y="5397500"/>
              <a:ext cx="444525" cy="39100"/>
            </a:xfrm>
            <a:custGeom>
              <a:rect b="b" l="l" r="r" t="t"/>
              <a:pathLst>
                <a:path extrusionOk="0" h="1564" w="17781">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a:off x="1451925" y="4999400"/>
              <a:ext cx="31175" cy="129450"/>
            </a:xfrm>
            <a:custGeom>
              <a:rect b="b" l="l" r="r" t="t"/>
              <a:pathLst>
                <a:path extrusionOk="0" h="5178" w="1247">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a:off x="1407975" y="4999400"/>
              <a:ext cx="31150" cy="129450"/>
            </a:xfrm>
            <a:custGeom>
              <a:rect b="b" l="l" r="r" t="t"/>
              <a:pathLst>
                <a:path extrusionOk="0" h="5178" w="1246">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a:off x="1495900" y="4999400"/>
              <a:ext cx="30550" cy="129450"/>
            </a:xfrm>
            <a:custGeom>
              <a:rect b="b" l="l" r="r" t="t"/>
              <a:pathLst>
                <a:path extrusionOk="0" h="5178" w="1222">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3"/>
          <p:cNvSpPr txBox="1"/>
          <p:nvPr>
            <p:ph type="title"/>
          </p:nvPr>
        </p:nvSpPr>
        <p:spPr>
          <a:xfrm>
            <a:off x="893700" y="32062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Conclusion:  </a:t>
            </a:r>
            <a:r>
              <a:rPr lang="en" sz="2700">
                <a:solidFill>
                  <a:srgbClr val="2185C5"/>
                </a:solidFill>
              </a:rPr>
              <a:t>Competitor Analysis</a:t>
            </a:r>
            <a:endParaRPr sz="2700">
              <a:solidFill>
                <a:srgbClr val="2185C5"/>
              </a:solidFill>
            </a:endParaRPr>
          </a:p>
        </p:txBody>
      </p:sp>
      <p:sp>
        <p:nvSpPr>
          <p:cNvPr id="573" name="Google Shape;573;p73"/>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
        <p:nvSpPr>
          <p:cNvPr id="574" name="Google Shape;574;p73"/>
          <p:cNvSpPr txBox="1"/>
          <p:nvPr>
            <p:ph idx="1" type="body"/>
          </p:nvPr>
        </p:nvSpPr>
        <p:spPr>
          <a:xfrm>
            <a:off x="2963850" y="1385250"/>
            <a:ext cx="4272900" cy="3053400"/>
          </a:xfrm>
          <a:prstGeom prst="rect">
            <a:avLst/>
          </a:prstGeom>
          <a:ln>
            <a:noFill/>
          </a:ln>
        </p:spPr>
        <p:txBody>
          <a:bodyPr anchorCtr="0" anchor="t" bIns="91425" lIns="91425" spcFirstLastPara="1" rIns="91425" wrap="square" tIns="91425">
            <a:noAutofit/>
          </a:bodyPr>
          <a:lstStyle/>
          <a:p>
            <a:pPr indent="-368300" lvl="0" marL="457200" rtl="0" algn="l">
              <a:lnSpc>
                <a:spcPct val="150000"/>
              </a:lnSpc>
              <a:spcBef>
                <a:spcPts val="480"/>
              </a:spcBef>
              <a:spcAft>
                <a:spcPts val="0"/>
              </a:spcAft>
              <a:buSzPts val="2200"/>
              <a:buChar char="⬗"/>
            </a:pPr>
            <a:r>
              <a:rPr lang="en"/>
              <a:t>Ice cream</a:t>
            </a:r>
            <a:endParaRPr/>
          </a:p>
          <a:p>
            <a:pPr indent="-368300" lvl="0" marL="457200" rtl="0" algn="l">
              <a:lnSpc>
                <a:spcPct val="150000"/>
              </a:lnSpc>
              <a:spcBef>
                <a:spcPts val="0"/>
              </a:spcBef>
              <a:spcAft>
                <a:spcPts val="0"/>
              </a:spcAft>
              <a:buSzPts val="2200"/>
              <a:buChar char="⬗"/>
            </a:pPr>
            <a:r>
              <a:rPr lang="en"/>
              <a:t>Onsen Egg</a:t>
            </a:r>
            <a:endParaRPr/>
          </a:p>
          <a:p>
            <a:pPr indent="-368300" lvl="0" marL="457200" rtl="0" algn="l">
              <a:lnSpc>
                <a:spcPct val="150000"/>
              </a:lnSpc>
              <a:spcBef>
                <a:spcPts val="0"/>
              </a:spcBef>
              <a:spcAft>
                <a:spcPts val="0"/>
              </a:spcAft>
              <a:buSzPts val="2200"/>
              <a:buChar char="⬗"/>
            </a:pPr>
            <a:r>
              <a:rPr lang="en"/>
              <a:t>French Toast</a:t>
            </a:r>
            <a:endParaRPr/>
          </a:p>
          <a:p>
            <a:pPr indent="-368300" lvl="0" marL="457200" rtl="0" algn="l">
              <a:lnSpc>
                <a:spcPct val="150000"/>
              </a:lnSpc>
              <a:spcBef>
                <a:spcPts val="0"/>
              </a:spcBef>
              <a:spcAft>
                <a:spcPts val="0"/>
              </a:spcAft>
              <a:buSzPts val="2200"/>
              <a:buChar char="⬗"/>
            </a:pPr>
            <a:r>
              <a:rPr lang="en"/>
              <a:t>Buttermilk Waffle</a:t>
            </a:r>
            <a:endParaRPr/>
          </a:p>
          <a:p>
            <a:pPr indent="-368300" lvl="0" marL="457200" rtl="0" algn="l">
              <a:lnSpc>
                <a:spcPct val="150000"/>
              </a:lnSpc>
              <a:spcBef>
                <a:spcPts val="0"/>
              </a:spcBef>
              <a:spcAft>
                <a:spcPts val="0"/>
              </a:spcAft>
              <a:buSzPts val="2200"/>
              <a:buChar char="⬗"/>
            </a:pPr>
            <a:r>
              <a:rPr lang="en"/>
              <a:t>Pulled Pork</a:t>
            </a:r>
            <a:endParaRPr/>
          </a:p>
          <a:p>
            <a:pPr indent="-368300" lvl="0" marL="457200" rtl="0" algn="l">
              <a:lnSpc>
                <a:spcPct val="150000"/>
              </a:lnSpc>
              <a:spcBef>
                <a:spcPts val="0"/>
              </a:spcBef>
              <a:spcAft>
                <a:spcPts val="0"/>
              </a:spcAft>
              <a:buSzPts val="2200"/>
              <a:buChar char="⬗"/>
            </a:pPr>
            <a:r>
              <a:rPr lang="en"/>
              <a:t>Eggs Ben</a:t>
            </a:r>
            <a:endParaRPr/>
          </a:p>
          <a:p>
            <a:pPr indent="0" lvl="0" marL="0" rtl="0" algn="l">
              <a:lnSpc>
                <a:spcPct val="150000"/>
              </a:lnSpc>
              <a:spcBef>
                <a:spcPts val="48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4"/>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80" name="Google Shape;580;p74"/>
          <p:cNvSpPr txBox="1"/>
          <p:nvPr>
            <p:ph idx="4294967295" type="ctrTitle"/>
          </p:nvPr>
        </p:nvSpPr>
        <p:spPr>
          <a:xfrm>
            <a:off x="1275150" y="1907300"/>
            <a:ext cx="6593700" cy="74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9E7C59"/>
                </a:solidFill>
              </a:rPr>
              <a:t>Thanks!</a:t>
            </a:r>
            <a:endParaRPr sz="4800">
              <a:solidFill>
                <a:srgbClr val="9E7C59"/>
              </a:solidFill>
            </a:endParaRPr>
          </a:p>
        </p:txBody>
      </p:sp>
      <p:sp>
        <p:nvSpPr>
          <p:cNvPr id="581" name="Google Shape;581;p74"/>
          <p:cNvSpPr txBox="1"/>
          <p:nvPr>
            <p:ph idx="4294967295" type="subTitle"/>
          </p:nvPr>
        </p:nvSpPr>
        <p:spPr>
          <a:xfrm>
            <a:off x="1275150" y="2527176"/>
            <a:ext cx="6593700" cy="12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t>Any questions?</a:t>
            </a:r>
            <a:endParaRPr i="1" sz="1400"/>
          </a:p>
          <a:p>
            <a:pPr indent="0" lvl="0" marL="0" rtl="0" algn="ctr">
              <a:spcBef>
                <a:spcPts val="0"/>
              </a:spcBef>
              <a:spcAft>
                <a:spcPts val="0"/>
              </a:spcAft>
              <a:buClr>
                <a:schemeClr val="dk1"/>
              </a:buClr>
              <a:buSzPts val="1100"/>
              <a:buFont typeface="Arial"/>
              <a:buNone/>
            </a:pPr>
            <a:r>
              <a:t/>
            </a:r>
            <a:endParaRPr b="1" i="1" sz="14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type="title"/>
          </p:nvPr>
        </p:nvSpPr>
        <p:spPr>
          <a:xfrm>
            <a:off x="902900" y="742300"/>
            <a:ext cx="7338300" cy="60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2185C5"/>
                </a:solidFill>
              </a:rPr>
              <a:t>Spice up the slides fam</a:t>
            </a:r>
            <a:endParaRPr>
              <a:solidFill>
                <a:srgbClr val="2185C5"/>
              </a:solidFill>
            </a:endParaRPr>
          </a:p>
        </p:txBody>
      </p:sp>
      <p:sp>
        <p:nvSpPr>
          <p:cNvPr id="587" name="Google Shape;587;p75"/>
          <p:cNvSpPr txBox="1"/>
          <p:nvPr>
            <p:ph idx="1" type="body"/>
          </p:nvPr>
        </p:nvSpPr>
        <p:spPr>
          <a:xfrm>
            <a:off x="893700" y="1373600"/>
            <a:ext cx="7794300" cy="3552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u="sng">
                <a:solidFill>
                  <a:schemeClr val="hlink"/>
                </a:solidFill>
                <a:hlinkClick r:id="rId3"/>
              </a:rPr>
              <a:t>https://docs.google.com/presentation/d/1E6PQdZgbrTXPVefUXl-IqGYZDHf0tnDm_BUAwablwIU/edit?usp=sharing</a:t>
            </a: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idx="1" type="body"/>
          </p:nvPr>
        </p:nvSpPr>
        <p:spPr>
          <a:xfrm>
            <a:off x="893700" y="1373600"/>
            <a:ext cx="7587000" cy="2914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Cat</a:t>
            </a:r>
            <a:r>
              <a:rPr lang="en"/>
              <a:t>egorise into ‘Food’ and ‘Beverage’</a:t>
            </a:r>
            <a:endParaRPr/>
          </a:p>
          <a:p>
            <a:pPr indent="0" lvl="0" marL="0" rtl="0" algn="l">
              <a:spcBef>
                <a:spcPts val="600"/>
              </a:spcBef>
              <a:spcAft>
                <a:spcPts val="0"/>
              </a:spcAft>
              <a:buNone/>
            </a:pPr>
            <a:r>
              <a:rPr lang="en"/>
              <a:t>2 Metrics used:</a:t>
            </a:r>
            <a:endParaRPr/>
          </a:p>
          <a:p>
            <a:pPr indent="-368300" lvl="0" marL="457200" rtl="0" algn="l">
              <a:spcBef>
                <a:spcPts val="600"/>
              </a:spcBef>
              <a:spcAft>
                <a:spcPts val="0"/>
              </a:spcAft>
              <a:buSzPts val="2200"/>
              <a:buChar char="-"/>
            </a:pPr>
            <a:r>
              <a:rPr lang="en"/>
              <a:t>Average Polarity</a:t>
            </a:r>
            <a:endParaRPr/>
          </a:p>
          <a:p>
            <a:pPr indent="-368300" lvl="0" marL="457200" rtl="0" algn="l">
              <a:spcBef>
                <a:spcPts val="0"/>
              </a:spcBef>
              <a:spcAft>
                <a:spcPts val="0"/>
              </a:spcAft>
              <a:buSzPts val="2200"/>
              <a:buChar char="-"/>
            </a:pPr>
            <a:r>
              <a:rPr lang="en"/>
              <a:t>Total Count (Reviews)</a:t>
            </a:r>
            <a:endParaRPr/>
          </a:p>
          <a:p>
            <a:pPr indent="0" lvl="0" marL="1828800" rtl="0" algn="l">
              <a:spcBef>
                <a:spcPts val="600"/>
              </a:spcBef>
              <a:spcAft>
                <a:spcPts val="0"/>
              </a:spcAft>
              <a:buNone/>
            </a:pPr>
            <a:r>
              <a:t/>
            </a:r>
            <a:endParaRPr/>
          </a:p>
          <a:p>
            <a:pPr indent="-368300" lvl="0" marL="457200" rtl="0" algn="l">
              <a:spcBef>
                <a:spcPts val="600"/>
              </a:spcBef>
              <a:spcAft>
                <a:spcPts val="0"/>
              </a:spcAft>
              <a:buSzPts val="2200"/>
              <a:buChar char="⬗"/>
            </a:pPr>
            <a:r>
              <a:rPr lang="en"/>
              <a:t>Take the top 3 from each metrics</a:t>
            </a:r>
            <a:endParaRPr/>
          </a:p>
          <a:p>
            <a:pPr indent="0" lvl="0" marL="457200" rtl="0" algn="l">
              <a:spcBef>
                <a:spcPts val="600"/>
              </a:spcBef>
              <a:spcAft>
                <a:spcPts val="0"/>
              </a:spcAft>
              <a:buNone/>
            </a:pPr>
            <a:r>
              <a:t/>
            </a:r>
            <a:endParaRPr sz="600"/>
          </a:p>
          <a:p>
            <a:pPr indent="-368300" lvl="0" marL="457200" rtl="0" algn="l">
              <a:spcBef>
                <a:spcPts val="600"/>
              </a:spcBef>
              <a:spcAft>
                <a:spcPts val="0"/>
              </a:spcAft>
              <a:buSzPts val="2200"/>
              <a:buChar char="⬗"/>
            </a:pPr>
            <a:r>
              <a:rPr lang="en"/>
              <a:t>12 food items to analyze (6 food &amp; 6 drinks)</a:t>
            </a:r>
            <a:endParaRPr/>
          </a:p>
          <a:p>
            <a:pPr indent="0" lvl="0" marL="0" rtl="0" algn="l">
              <a:spcBef>
                <a:spcPts val="600"/>
              </a:spcBef>
              <a:spcAft>
                <a:spcPts val="0"/>
              </a:spcAft>
              <a:buNone/>
            </a:pPr>
            <a:r>
              <a:t/>
            </a:r>
            <a:endParaRPr sz="2000"/>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47" name="Google Shape;147;p20"/>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
        <p:nvSpPr>
          <p:cNvPr id="148" name="Google Shape;148;p20"/>
          <p:cNvSpPr txBox="1"/>
          <p:nvPr>
            <p:ph type="title"/>
          </p:nvPr>
        </p:nvSpPr>
        <p:spPr>
          <a:xfrm>
            <a:off x="893700" y="35322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Shortlisting</a:t>
            </a:r>
            <a:r>
              <a:rPr lang="en" sz="2700">
                <a:solidFill>
                  <a:srgbClr val="9E7C59"/>
                </a:solidFill>
              </a:rPr>
              <a:t> Process</a:t>
            </a:r>
            <a:endParaRPr sz="2700">
              <a:solidFill>
                <a:srgbClr val="9E7C59"/>
              </a:solidFill>
            </a:endParaRPr>
          </a:p>
        </p:txBody>
      </p:sp>
      <p:grpSp>
        <p:nvGrpSpPr>
          <p:cNvPr id="149" name="Google Shape;149;p20"/>
          <p:cNvGrpSpPr/>
          <p:nvPr/>
        </p:nvGrpSpPr>
        <p:grpSpPr>
          <a:xfrm>
            <a:off x="7657220" y="703616"/>
            <a:ext cx="559435" cy="507021"/>
            <a:chOff x="1244325" y="4999400"/>
            <a:chExt cx="444525" cy="437200"/>
          </a:xfrm>
        </p:grpSpPr>
        <p:sp>
          <p:nvSpPr>
            <p:cNvPr id="150" name="Google Shape;150;p20"/>
            <p:cNvSpPr/>
            <p:nvPr/>
          </p:nvSpPr>
          <p:spPr>
            <a:xfrm>
              <a:off x="1244325" y="5161200"/>
              <a:ext cx="374925" cy="222275"/>
            </a:xfrm>
            <a:custGeom>
              <a:rect b="b" l="l" r="r" t="t"/>
              <a:pathLst>
                <a:path extrusionOk="0" h="8891" w="14997">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1244325" y="5397500"/>
              <a:ext cx="444525" cy="39100"/>
            </a:xfrm>
            <a:custGeom>
              <a:rect b="b" l="l" r="r" t="t"/>
              <a:pathLst>
                <a:path extrusionOk="0" h="1564" w="17781">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1451925" y="4999400"/>
              <a:ext cx="31175" cy="129450"/>
            </a:xfrm>
            <a:custGeom>
              <a:rect b="b" l="l" r="r" t="t"/>
              <a:pathLst>
                <a:path extrusionOk="0" h="5178" w="1247">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1407975" y="4999400"/>
              <a:ext cx="31150" cy="129450"/>
            </a:xfrm>
            <a:custGeom>
              <a:rect b="b" l="l" r="r" t="t"/>
              <a:pathLst>
                <a:path extrusionOk="0" h="5178" w="1246">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1495900" y="4999400"/>
              <a:ext cx="30550" cy="129450"/>
            </a:xfrm>
            <a:custGeom>
              <a:rect b="b" l="l" r="r" t="t"/>
              <a:pathLst>
                <a:path extrusionOk="0" h="5178" w="1222">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idx="1" type="body"/>
          </p:nvPr>
        </p:nvSpPr>
        <p:spPr>
          <a:xfrm>
            <a:off x="893700" y="1373600"/>
            <a:ext cx="7587000" cy="29145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Char char="⬗"/>
            </a:pPr>
            <a:r>
              <a:rPr lang="en"/>
              <a:t>The content of the reviews were not always descriptive</a:t>
            </a:r>
            <a:endParaRPr/>
          </a:p>
          <a:p>
            <a:pPr indent="-368300" lvl="0" marL="457200" rtl="0" algn="l">
              <a:spcBef>
                <a:spcPts val="0"/>
              </a:spcBef>
              <a:spcAft>
                <a:spcPts val="0"/>
              </a:spcAft>
              <a:buSzPts val="2200"/>
              <a:buChar char="-"/>
            </a:pPr>
            <a:r>
              <a:rPr lang="en"/>
              <a:t>E.g.: “The buttermilk waffle is the best I have ever tasted !!!”</a:t>
            </a:r>
            <a:endParaRPr/>
          </a:p>
          <a:p>
            <a:pPr indent="0" lvl="0" marL="0" rtl="0" algn="l">
              <a:spcBef>
                <a:spcPts val="600"/>
              </a:spcBef>
              <a:spcAft>
                <a:spcPts val="0"/>
              </a:spcAft>
              <a:buNone/>
            </a:pPr>
            <a:r>
              <a:t/>
            </a:r>
            <a:endParaRPr/>
          </a:p>
          <a:p>
            <a:pPr indent="-368300" lvl="0" marL="457200" rtl="0" algn="l">
              <a:spcBef>
                <a:spcPts val="600"/>
              </a:spcBef>
              <a:spcAft>
                <a:spcPts val="0"/>
              </a:spcAft>
              <a:buSzPts val="2200"/>
              <a:buChar char="⬗"/>
            </a:pPr>
            <a:r>
              <a:rPr lang="en"/>
              <a:t>Some of the top selected items did not have relevant insights</a:t>
            </a:r>
            <a:endParaRPr/>
          </a:p>
          <a:p>
            <a:pPr indent="-368300" lvl="0" marL="457200" rtl="0" algn="l">
              <a:spcBef>
                <a:spcPts val="0"/>
              </a:spcBef>
              <a:spcAft>
                <a:spcPts val="0"/>
              </a:spcAft>
              <a:buSzPts val="2200"/>
              <a:buChar char="-"/>
            </a:pPr>
            <a:r>
              <a:rPr lang="en"/>
              <a:t>Filter down items with wide range of reviews</a:t>
            </a:r>
            <a:endParaRPr/>
          </a:p>
          <a:p>
            <a:pPr indent="0" lvl="0" marL="0" rtl="0" algn="l">
              <a:spcBef>
                <a:spcPts val="600"/>
              </a:spcBef>
              <a:spcAft>
                <a:spcPts val="0"/>
              </a:spcAft>
              <a:buNone/>
            </a:pPr>
            <a:r>
              <a:t/>
            </a:r>
            <a:endParaRPr sz="2000"/>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60" name="Google Shape;160;p21"/>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
        <p:nvSpPr>
          <p:cNvPr id="161" name="Google Shape;161;p21"/>
          <p:cNvSpPr txBox="1"/>
          <p:nvPr>
            <p:ph type="title"/>
          </p:nvPr>
        </p:nvSpPr>
        <p:spPr>
          <a:xfrm>
            <a:off x="893700" y="35322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Limitation</a:t>
            </a:r>
            <a:endParaRPr sz="2700">
              <a:solidFill>
                <a:srgbClr val="9E7C59"/>
              </a:solidFill>
            </a:endParaRPr>
          </a:p>
        </p:txBody>
      </p:sp>
      <p:grpSp>
        <p:nvGrpSpPr>
          <p:cNvPr id="162" name="Google Shape;162;p21"/>
          <p:cNvGrpSpPr/>
          <p:nvPr/>
        </p:nvGrpSpPr>
        <p:grpSpPr>
          <a:xfrm>
            <a:off x="7657220" y="703616"/>
            <a:ext cx="559435" cy="507021"/>
            <a:chOff x="1244325" y="4999400"/>
            <a:chExt cx="444525" cy="437200"/>
          </a:xfrm>
        </p:grpSpPr>
        <p:sp>
          <p:nvSpPr>
            <p:cNvPr id="163" name="Google Shape;163;p21"/>
            <p:cNvSpPr/>
            <p:nvPr/>
          </p:nvSpPr>
          <p:spPr>
            <a:xfrm>
              <a:off x="1244325" y="5161200"/>
              <a:ext cx="374925" cy="222275"/>
            </a:xfrm>
            <a:custGeom>
              <a:rect b="b" l="l" r="r" t="t"/>
              <a:pathLst>
                <a:path extrusionOk="0" h="8891" w="14997">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a:off x="1244325" y="5397500"/>
              <a:ext cx="444525" cy="39100"/>
            </a:xfrm>
            <a:custGeom>
              <a:rect b="b" l="l" r="r" t="t"/>
              <a:pathLst>
                <a:path extrusionOk="0" h="1564" w="17781">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a:off x="1451925" y="4999400"/>
              <a:ext cx="31175" cy="129450"/>
            </a:xfrm>
            <a:custGeom>
              <a:rect b="b" l="l" r="r" t="t"/>
              <a:pathLst>
                <a:path extrusionOk="0" h="5178" w="1247">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a:off x="1407975" y="4999400"/>
              <a:ext cx="31150" cy="129450"/>
            </a:xfrm>
            <a:custGeom>
              <a:rect b="b" l="l" r="r" t="t"/>
              <a:pathLst>
                <a:path extrusionOk="0" h="5178" w="1246">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p:nvPr/>
          </p:nvSpPr>
          <p:spPr>
            <a:xfrm>
              <a:off x="1495900" y="4999400"/>
              <a:ext cx="30550" cy="129450"/>
            </a:xfrm>
            <a:custGeom>
              <a:rect b="b" l="l" r="r" t="t"/>
              <a:pathLst>
                <a:path extrusionOk="0" h="5178" w="1222">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2"/>
          <p:cNvSpPr txBox="1"/>
          <p:nvPr>
            <p:ph idx="1" type="body"/>
          </p:nvPr>
        </p:nvSpPr>
        <p:spPr>
          <a:xfrm>
            <a:off x="893700" y="1373600"/>
            <a:ext cx="7587000" cy="2914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   Descriptive Analyzing:</a:t>
            </a:r>
            <a:endParaRPr/>
          </a:p>
          <a:p>
            <a:pPr indent="0" lvl="0" marL="0" rtl="0" algn="l">
              <a:spcBef>
                <a:spcPts val="600"/>
              </a:spcBef>
              <a:spcAft>
                <a:spcPts val="0"/>
              </a:spcAft>
              <a:buNone/>
            </a:pPr>
            <a:r>
              <a:t/>
            </a:r>
            <a:endParaRPr/>
          </a:p>
          <a:p>
            <a:pPr indent="-368300" lvl="0" marL="457200" rtl="0" algn="l">
              <a:spcBef>
                <a:spcPts val="600"/>
              </a:spcBef>
              <a:spcAft>
                <a:spcPts val="0"/>
              </a:spcAft>
              <a:buSzPts val="2200"/>
              <a:buChar char="⬗"/>
            </a:pPr>
            <a:r>
              <a:rPr lang="en" sz="1600">
                <a:solidFill>
                  <a:schemeClr val="dk1"/>
                </a:solidFill>
                <a:latin typeface="Arial"/>
                <a:ea typeface="Arial"/>
                <a:cs typeface="Arial"/>
                <a:sym typeface="Arial"/>
              </a:rPr>
              <a:t>“</a:t>
            </a:r>
            <a:r>
              <a:rPr i="1" lang="en" sz="1600">
                <a:solidFill>
                  <a:schemeClr val="dk1"/>
                </a:solidFill>
                <a:latin typeface="Arial"/>
                <a:ea typeface="Arial"/>
                <a:cs typeface="Arial"/>
                <a:sym typeface="Arial"/>
              </a:rPr>
              <a:t>The buttermilk waffle was one of the better ones I had - </a:t>
            </a:r>
            <a:r>
              <a:rPr i="1" lang="en" sz="1600">
                <a:solidFill>
                  <a:srgbClr val="CC4125"/>
                </a:solidFill>
                <a:latin typeface="Arial"/>
                <a:ea typeface="Arial"/>
                <a:cs typeface="Arial"/>
                <a:sym typeface="Arial"/>
              </a:rPr>
              <a:t>crisp, but still soft and fluffy inside</a:t>
            </a:r>
            <a:r>
              <a:rPr i="1" lang="en" sz="1600">
                <a:solidFill>
                  <a:schemeClr val="dk1"/>
                </a:solidFill>
                <a:latin typeface="Arial"/>
                <a:ea typeface="Arial"/>
                <a:cs typeface="Arial"/>
                <a:sym typeface="Arial"/>
              </a:rPr>
              <a:t>. Portion is quite substantial, but perhaps still better to share with friends.</a:t>
            </a:r>
            <a:r>
              <a:rPr lang="en" sz="1600">
                <a:solidFill>
                  <a:schemeClr val="dk1"/>
                </a:solidFill>
                <a:latin typeface="Arial"/>
                <a:ea typeface="Arial"/>
                <a:cs typeface="Arial"/>
                <a:sym typeface="Arial"/>
              </a:rPr>
              <a:t>” - Reviewer of The Populus Coffee &amp; Food Co.</a:t>
            </a:r>
            <a:endParaRPr sz="1600">
              <a:solidFill>
                <a:schemeClr val="dk1"/>
              </a:solidFill>
              <a:latin typeface="Arial"/>
              <a:ea typeface="Arial"/>
              <a:cs typeface="Arial"/>
              <a:sym typeface="Arial"/>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sz="2000"/>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73" name="Google Shape;173;p22"/>
          <p:cNvSpPr txBox="1"/>
          <p:nvPr>
            <p:ph idx="12" type="sldNum"/>
          </p:nvPr>
        </p:nvSpPr>
        <p:spPr>
          <a:xfrm>
            <a:off x="50" y="4645875"/>
            <a:ext cx="91440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latin typeface="Vidaloka"/>
                <a:ea typeface="Vidaloka"/>
                <a:cs typeface="Vidaloka"/>
                <a:sym typeface="Vidaloka"/>
              </a:rPr>
              <a:t>‹#›</a:t>
            </a:fld>
            <a:endParaRPr>
              <a:solidFill>
                <a:srgbClr val="FFFFFF"/>
              </a:solidFill>
              <a:latin typeface="Vidaloka"/>
              <a:ea typeface="Vidaloka"/>
              <a:cs typeface="Vidaloka"/>
              <a:sym typeface="Vidaloka"/>
            </a:endParaRPr>
          </a:p>
        </p:txBody>
      </p:sp>
      <p:sp>
        <p:nvSpPr>
          <p:cNvPr id="174" name="Google Shape;174;p22"/>
          <p:cNvSpPr/>
          <p:nvPr/>
        </p:nvSpPr>
        <p:spPr>
          <a:xfrm rot="5400000">
            <a:off x="4012500" y="1805700"/>
            <a:ext cx="559500" cy="232500"/>
          </a:xfrm>
          <a:prstGeom prst="rightArrow">
            <a:avLst>
              <a:gd fmla="val 50000" name="adj1"/>
              <a:gd fmla="val 50000" name="adj2"/>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txBox="1"/>
          <p:nvPr>
            <p:ph type="title"/>
          </p:nvPr>
        </p:nvSpPr>
        <p:spPr>
          <a:xfrm>
            <a:off x="893700" y="353225"/>
            <a:ext cx="7250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9E7C59"/>
                </a:solidFill>
              </a:rPr>
              <a:t>Insights/Features</a:t>
            </a:r>
            <a:endParaRPr sz="2700">
              <a:solidFill>
                <a:srgbClr val="9E7C59"/>
              </a:solidFill>
            </a:endParaRPr>
          </a:p>
        </p:txBody>
      </p:sp>
      <p:grpSp>
        <p:nvGrpSpPr>
          <p:cNvPr id="176" name="Google Shape;176;p22"/>
          <p:cNvGrpSpPr/>
          <p:nvPr/>
        </p:nvGrpSpPr>
        <p:grpSpPr>
          <a:xfrm>
            <a:off x="7657220" y="703616"/>
            <a:ext cx="559435" cy="507021"/>
            <a:chOff x="1244325" y="4999400"/>
            <a:chExt cx="444525" cy="437200"/>
          </a:xfrm>
        </p:grpSpPr>
        <p:sp>
          <p:nvSpPr>
            <p:cNvPr id="177" name="Google Shape;177;p22"/>
            <p:cNvSpPr/>
            <p:nvPr/>
          </p:nvSpPr>
          <p:spPr>
            <a:xfrm>
              <a:off x="1244325" y="5161200"/>
              <a:ext cx="374925" cy="222275"/>
            </a:xfrm>
            <a:custGeom>
              <a:rect b="b" l="l" r="r" t="t"/>
              <a:pathLst>
                <a:path extrusionOk="0" h="8891" w="14997">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1244325" y="5397500"/>
              <a:ext cx="444525" cy="39100"/>
            </a:xfrm>
            <a:custGeom>
              <a:rect b="b" l="l" r="r" t="t"/>
              <a:pathLst>
                <a:path extrusionOk="0" h="1564" w="17781">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1451925" y="4999400"/>
              <a:ext cx="31175" cy="129450"/>
            </a:xfrm>
            <a:custGeom>
              <a:rect b="b" l="l" r="r" t="t"/>
              <a:pathLst>
                <a:path extrusionOk="0" h="5178" w="1247">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1407975" y="4999400"/>
              <a:ext cx="31150" cy="129450"/>
            </a:xfrm>
            <a:custGeom>
              <a:rect b="b" l="l" r="r" t="t"/>
              <a:pathLst>
                <a:path extrusionOk="0" h="5178" w="1246">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1495900" y="4999400"/>
              <a:ext cx="30550" cy="129450"/>
            </a:xfrm>
            <a:custGeom>
              <a:rect b="b" l="l" r="r" t="t"/>
              <a:pathLst>
                <a:path extrusionOk="0" h="5178" w="1222">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9E7C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elican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